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94" r:id="rId3"/>
    <p:sldId id="271" r:id="rId4"/>
    <p:sldId id="272" r:id="rId5"/>
    <p:sldId id="273" r:id="rId6"/>
    <p:sldId id="274" r:id="rId7"/>
    <p:sldId id="275" r:id="rId8"/>
    <p:sldId id="283" r:id="rId9"/>
    <p:sldId id="276" r:id="rId10"/>
    <p:sldId id="278" r:id="rId11"/>
    <p:sldId id="279" r:id="rId12"/>
    <p:sldId id="280" r:id="rId13"/>
    <p:sldId id="289" r:id="rId14"/>
    <p:sldId id="284" r:id="rId15"/>
    <p:sldId id="293" r:id="rId16"/>
    <p:sldId id="28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A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89"/>
    <p:restoredTop sz="94670"/>
  </p:normalViewPr>
  <p:slideViewPr>
    <p:cSldViewPr snapToGrid="0" snapToObjects="1">
      <p:cViewPr varScale="1">
        <p:scale>
          <a:sx n="105" d="100"/>
          <a:sy n="105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B7030-A731-3E49-807D-792E8889D987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9DB7E8-DB95-9C42-89E4-552139C96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45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DB7E8-DB95-9C42-89E4-552139C967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07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DB7E8-DB95-9C42-89E4-552139C967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07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DB7E8-DB95-9C42-89E4-552139C967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41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DB7E8-DB95-9C42-89E4-552139C967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39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DB7E8-DB95-9C42-89E4-552139C967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96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98ECE-C374-984E-91CF-91CCBE967F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1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98ECE-C374-984E-91CF-91CCBE967F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18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defTabSz="912813"/>
            <a:r>
              <a:rPr lang="en-US" altLang="en-US" sz="2000" dirty="0"/>
              <a:t>REST stands for </a:t>
            </a:r>
            <a:r>
              <a:rPr lang="en-US" altLang="en-US" sz="2000" b="1" dirty="0"/>
              <a:t>Re</a:t>
            </a:r>
            <a:r>
              <a:rPr lang="en-US" altLang="en-US" sz="2000" dirty="0"/>
              <a:t>presentational </a:t>
            </a:r>
            <a:r>
              <a:rPr lang="en-US" altLang="en-US" sz="2000" b="1" dirty="0"/>
              <a:t>S</a:t>
            </a:r>
            <a:r>
              <a:rPr lang="en-US" altLang="en-US" sz="2000" dirty="0"/>
              <a:t>tate </a:t>
            </a:r>
            <a:r>
              <a:rPr lang="en-US" altLang="en-US" sz="2000" b="1" dirty="0"/>
              <a:t>T</a:t>
            </a:r>
            <a:r>
              <a:rPr lang="en-US" altLang="en-US" sz="2000" dirty="0"/>
              <a:t>ransfer. It relies on a stateless, client-server, cacheable communications protocol (ex. HTTP)</a:t>
            </a:r>
          </a:p>
          <a:p>
            <a:pPr defTabSz="912813"/>
            <a:endParaRPr lang="en-US" altLang="en-US" dirty="0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F44E7606-26D2-49C5-B108-DFF0E82FA271}" type="slidenum">
              <a:rPr lang="en-US" altLang="en-US" sz="1200" smtClean="0">
                <a:latin typeface="Calibri" pitchFamily="34" charset="0"/>
              </a:rPr>
              <a:pPr/>
              <a:t>3</a:t>
            </a:fld>
            <a:endParaRPr lang="en-US" alt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462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DB7E8-DB95-9C42-89E4-552139C967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28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DB7E8-DB95-9C42-89E4-552139C967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53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DB7E8-DB95-9C42-89E4-552139C967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09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98ECE-C374-984E-91CF-91CCBE967F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58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DB7E8-DB95-9C42-89E4-552139C967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55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DB7E8-DB95-9C42-89E4-552139C967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03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DB7E8-DB95-9C42-89E4-552139C967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21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1.tif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0.gi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1.tif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gif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1.tif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gif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142315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400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TT ExtraLight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430226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79835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058205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/>
              <a:t>Module Number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296223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EF53B4-FCFE-924B-AA4A-AB56BBF1AA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687" y="70412"/>
            <a:ext cx="3387178" cy="245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9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CI Miss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18CC10-7F93-7A41-8993-E9C1B07FFE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840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CF6187-71FF-F64B-A683-AC1D540783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1679" y="6045129"/>
            <a:ext cx="4135385" cy="8128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EE6027-B3CE-2649-BB30-A6CB8DFB6CBA}"/>
              </a:ext>
            </a:extLst>
          </p:cNvPr>
          <p:cNvSpPr txBox="1"/>
          <p:nvPr userDrawn="1"/>
        </p:nvSpPr>
        <p:spPr>
          <a:xfrm>
            <a:off x="438911" y="319981"/>
            <a:ext cx="957309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1" dirty="0">
                <a:solidFill>
                  <a:schemeClr val="bg2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Get your hands dirty with …</a:t>
            </a:r>
          </a:p>
          <a:p>
            <a:r>
              <a:rPr lang="en-US" sz="5400" b="0" i="0" dirty="0">
                <a:solidFill>
                  <a:schemeClr val="bg2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The Mission!</a:t>
            </a:r>
            <a:endParaRPr lang="en-GB" sz="5400" b="0" i="0" dirty="0">
              <a:solidFill>
                <a:schemeClr val="bg2"/>
              </a:solidFill>
              <a:latin typeface="CiscoSansTT" panose="020B0503020201020303" pitchFamily="34" charset="0"/>
              <a:cs typeface="CiscoSansTT" panose="020B05030202010203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8B9CC-DA30-724D-88D8-CB0C12E21A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29342"/>
            <a:ext cx="3212590" cy="33757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B2E071-87AA-2944-BFC9-B34F7C96CE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06" y="5279521"/>
            <a:ext cx="2099977" cy="143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5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A6F419-F710-FA43-8CAB-B4E1F64DE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F7F45A-C469-8248-A1EE-950ABC5AF5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1679" y="6102312"/>
            <a:ext cx="4230722" cy="7542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E7E6FD-2281-B941-85E4-12DD2303285B}"/>
              </a:ext>
            </a:extLst>
          </p:cNvPr>
          <p:cNvSpPr txBox="1"/>
          <p:nvPr userDrawn="1"/>
        </p:nvSpPr>
        <p:spPr>
          <a:xfrm>
            <a:off x="438911" y="319981"/>
            <a:ext cx="9573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0" i="0" dirty="0">
                <a:solidFill>
                  <a:schemeClr val="bg2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Hands-on</a:t>
            </a:r>
            <a:r>
              <a:rPr lang="en-GB" sz="5400" b="0" i="0" baseline="0" dirty="0">
                <a:solidFill>
                  <a:schemeClr val="bg2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Exercise …</a:t>
            </a:r>
            <a:endParaRPr lang="en-GB" sz="5400" b="0" i="0" dirty="0">
              <a:solidFill>
                <a:schemeClr val="bg2"/>
              </a:solidFill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F15EBC-0A3B-384C-A318-FE4463EE58C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19" y="2129385"/>
            <a:ext cx="5430982" cy="360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CF34CE-2DE1-FF41-896D-B3AE883AA2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06" y="5279521"/>
            <a:ext cx="2099977" cy="143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0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NA Miss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A6F419-F710-FA43-8CAB-B4E1F64DE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F7F45A-C469-8248-A1EE-950ABC5AF5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1679" y="6102312"/>
            <a:ext cx="4230722" cy="7542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E7E6FD-2281-B941-85E4-12DD2303285B}"/>
              </a:ext>
            </a:extLst>
          </p:cNvPr>
          <p:cNvSpPr txBox="1"/>
          <p:nvPr userDrawn="1"/>
        </p:nvSpPr>
        <p:spPr>
          <a:xfrm>
            <a:off x="438911" y="319981"/>
            <a:ext cx="957309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1" dirty="0">
                <a:solidFill>
                  <a:schemeClr val="bg2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Get your hands dirty with …</a:t>
            </a:r>
          </a:p>
          <a:p>
            <a:r>
              <a:rPr lang="en-US" sz="5400" b="0" i="0" dirty="0">
                <a:solidFill>
                  <a:schemeClr val="bg2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The Mission!</a:t>
            </a:r>
            <a:endParaRPr lang="en-GB" sz="5400" b="0" i="0" dirty="0">
              <a:solidFill>
                <a:schemeClr val="bg2"/>
              </a:solidFill>
              <a:latin typeface="CiscoSansTT" panose="020B0503020201020303" pitchFamily="34" charset="0"/>
              <a:cs typeface="CiscoSansTT" panose="020B05030202010203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F15EBC-0A3B-384C-A318-FE4463EE5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29342"/>
            <a:ext cx="3212590" cy="33757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CF34CE-2DE1-FF41-896D-B3AE883AA2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06" y="5279521"/>
            <a:ext cx="2099977" cy="143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2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C Miss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85D8A5-BEA8-B048-B62D-A3F9AD8EB3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12145817" cy="6857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AB9CD6-62A7-0E44-9E9B-0BE96A7097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797" y="6159115"/>
            <a:ext cx="3900485" cy="5905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C1B048-465C-4442-B509-10E275175B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06" y="5279521"/>
            <a:ext cx="2099977" cy="14301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7E6FD-2281-B941-85E4-12DD2303285B}"/>
              </a:ext>
            </a:extLst>
          </p:cNvPr>
          <p:cNvSpPr txBox="1"/>
          <p:nvPr userDrawn="1"/>
        </p:nvSpPr>
        <p:spPr>
          <a:xfrm>
            <a:off x="438911" y="319981"/>
            <a:ext cx="9573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0" i="0" dirty="0">
                <a:solidFill>
                  <a:schemeClr val="bg2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Hands-on</a:t>
            </a:r>
            <a:r>
              <a:rPr lang="en-GB" sz="5400" b="0" i="0" baseline="0" dirty="0">
                <a:solidFill>
                  <a:schemeClr val="bg2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Exercise …</a:t>
            </a:r>
            <a:endParaRPr lang="en-GB" sz="5400" b="0" i="0" dirty="0">
              <a:solidFill>
                <a:schemeClr val="bg2"/>
              </a:solidFill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F15EBC-0A3B-384C-A318-FE4463EE58C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19" y="2129385"/>
            <a:ext cx="5430982" cy="36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C Miss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85D8A5-BEA8-B048-B62D-A3F9AD8EB3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12145817" cy="6857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AB9CD6-62A7-0E44-9E9B-0BE96A7097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797" y="6159115"/>
            <a:ext cx="3900485" cy="5905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9C5C59-6138-724F-B9E0-D0012D741103}"/>
              </a:ext>
            </a:extLst>
          </p:cNvPr>
          <p:cNvSpPr txBox="1"/>
          <p:nvPr userDrawn="1"/>
        </p:nvSpPr>
        <p:spPr>
          <a:xfrm>
            <a:off x="438911" y="319981"/>
            <a:ext cx="957309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1" dirty="0">
                <a:solidFill>
                  <a:schemeClr val="bg2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Get your hands dirty with …</a:t>
            </a:r>
          </a:p>
          <a:p>
            <a:r>
              <a:rPr lang="en-US" sz="5400" b="0" i="0" dirty="0">
                <a:solidFill>
                  <a:schemeClr val="bg2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The Mission!</a:t>
            </a:r>
            <a:endParaRPr lang="en-GB" sz="5400" b="0" i="0" dirty="0">
              <a:solidFill>
                <a:schemeClr val="bg2"/>
              </a:solidFill>
              <a:latin typeface="CiscoSansTT" panose="020B0503020201020303" pitchFamily="34" charset="0"/>
              <a:cs typeface="CiscoSansTT" panose="020B05030202010203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714426-CE39-E844-A586-4769F10EA2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29342"/>
            <a:ext cx="3212590" cy="33757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C1B048-465C-4442-B509-10E275175B9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06" y="5279521"/>
            <a:ext cx="2099977" cy="143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3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1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66751" y="5222857"/>
            <a:ext cx="10852149" cy="684803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3867"/>
              </a:lnSpc>
              <a:spcBef>
                <a:spcPts val="0"/>
              </a:spcBef>
              <a:buNone/>
              <a:defRPr sz="32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866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12401551" cy="3790949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8380" y="4072691"/>
            <a:ext cx="11152315" cy="71615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7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458127-881D-2B4D-B924-3B8C67D6E8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LM-XXXX</a:t>
            </a:r>
          </a:p>
        </p:txBody>
      </p:sp>
    </p:spTree>
    <p:extLst>
      <p:ext uri="{BB962C8B-B14F-4D97-AF65-F5344CB8AC3E}">
        <p14:creationId xmlns:p14="http://schemas.microsoft.com/office/powerpoint/2010/main" val="338708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978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CI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A432958-3DAC-1540-8377-CD6910C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298"/>
            <a:ext cx="12192000" cy="6884076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142315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400" b="0" i="0">
                <a:solidFill>
                  <a:schemeClr val="bg2"/>
                </a:solidFill>
                <a:latin typeface="+mn-lt"/>
                <a:cs typeface="CiscoSansTT ExtraLight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430226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2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79835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2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058205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2"/>
                </a:solidFill>
                <a:latin typeface="+mj-lt"/>
                <a:cs typeface="CiscoSansTT ExtraLigh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/>
              <a:t>Module Number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296223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2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F82A12-B384-6447-8F2F-250D735230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1679" y="6045129"/>
            <a:ext cx="4135385" cy="8128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F87238-9584-4547-92FF-1D7CD0E8CD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95" y="316270"/>
            <a:ext cx="29464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5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2426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636906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2"/>
            <a:ext cx="11307184" cy="5688861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03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92" indent="-22859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609585" indent="-220128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914377" indent="-146047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8956B1-285B-7A44-84FF-DDD0EB021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LM-XXXX</a:t>
            </a:r>
          </a:p>
        </p:txBody>
      </p:sp>
    </p:spTree>
    <p:extLst>
      <p:ext uri="{BB962C8B-B14F-4D97-AF65-F5344CB8AC3E}">
        <p14:creationId xmlns:p14="http://schemas.microsoft.com/office/powerpoint/2010/main" val="160834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41155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62C134-35DE-C742-B089-5B4C0F187C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LM-XXXX</a:t>
            </a:r>
          </a:p>
        </p:txBody>
      </p:sp>
    </p:spTree>
    <p:extLst>
      <p:ext uri="{BB962C8B-B14F-4D97-AF65-F5344CB8AC3E}">
        <p14:creationId xmlns:p14="http://schemas.microsoft.com/office/powerpoint/2010/main" val="337365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ullet_with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41155" y="1607864"/>
            <a:ext cx="5181600" cy="4110792"/>
          </a:xfrm>
          <a:prstGeom prst="rect">
            <a:avLst/>
          </a:prstGeom>
          <a:solidFill>
            <a:schemeClr val="tx1"/>
          </a:solidFill>
        </p:spPr>
        <p:txBody>
          <a:bodyPr lIns="0" tIns="45710" rIns="0" bIns="45710">
            <a:noAutofit/>
          </a:bodyPr>
          <a:lstStyle>
            <a:lvl1pPr marL="76199" indent="0">
              <a:lnSpc>
                <a:spcPct val="95000"/>
              </a:lnSpc>
              <a:spcBef>
                <a:spcPts val="0"/>
              </a:spcBef>
              <a:buClr>
                <a:schemeClr val="tx1"/>
              </a:buClr>
              <a:buSzPct val="60000"/>
              <a:buFont typeface="Arial"/>
              <a:buNone/>
              <a:defRPr sz="1600" b="0" i="0" baseline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32828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None/>
              <a:defRPr sz="1600" b="0" i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385224" indent="0">
              <a:buClr>
                <a:schemeClr val="tx1"/>
              </a:buClr>
              <a:buSzPct val="60000"/>
              <a:buFont typeface="Arial"/>
              <a:buNone/>
              <a:defRPr sz="1600" b="0" i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537620" indent="0">
              <a:buClr>
                <a:schemeClr val="tx1"/>
              </a:buClr>
              <a:buSzPct val="60000"/>
              <a:buFont typeface="Arial"/>
              <a:buNone/>
              <a:defRPr sz="1600" b="0" i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690016" indent="0">
              <a:buClr>
                <a:schemeClr val="tx1"/>
              </a:buClr>
              <a:buSzPct val="60000"/>
              <a:buFont typeface="Arial"/>
              <a:buNone/>
              <a:defRPr sz="1600" b="0" i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F5F602-0B95-6F46-89C7-35DF767131D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LM-XXXX</a:t>
            </a:r>
          </a:p>
        </p:txBody>
      </p:sp>
    </p:spTree>
    <p:extLst>
      <p:ext uri="{BB962C8B-B14F-4D97-AF65-F5344CB8AC3E}">
        <p14:creationId xmlns:p14="http://schemas.microsoft.com/office/powerpoint/2010/main" val="416797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C802FE-1232-5D44-8E62-5E7C8868D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LM-XXXX</a:t>
            </a:r>
          </a:p>
        </p:txBody>
      </p:sp>
    </p:spTree>
    <p:extLst>
      <p:ext uri="{BB962C8B-B14F-4D97-AF65-F5344CB8AC3E}">
        <p14:creationId xmlns:p14="http://schemas.microsoft.com/office/powerpoint/2010/main" val="855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B2CDD9-4477-E04A-AA0C-3D6DD23A41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LM-XXXX</a:t>
            </a:r>
          </a:p>
        </p:txBody>
      </p:sp>
    </p:spTree>
    <p:extLst>
      <p:ext uri="{BB962C8B-B14F-4D97-AF65-F5344CB8AC3E}">
        <p14:creationId xmlns:p14="http://schemas.microsoft.com/office/powerpoint/2010/main" val="193442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711200" y="1797051"/>
            <a:ext cx="10820400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CE280F-4056-9C43-855A-FF8B5400B92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LM-XXXX</a:t>
            </a:r>
          </a:p>
        </p:txBody>
      </p:sp>
    </p:spTree>
    <p:extLst>
      <p:ext uri="{BB962C8B-B14F-4D97-AF65-F5344CB8AC3E}">
        <p14:creationId xmlns:p14="http://schemas.microsoft.com/office/powerpoint/2010/main" val="411277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711200" y="1602318"/>
            <a:ext cx="10820400" cy="374438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C39E14-3D1C-2E4E-AD84-F966461FA6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LM-XXXX</a:t>
            </a:r>
          </a:p>
        </p:txBody>
      </p:sp>
    </p:spTree>
    <p:extLst>
      <p:ext uri="{BB962C8B-B14F-4D97-AF65-F5344CB8AC3E}">
        <p14:creationId xmlns:p14="http://schemas.microsoft.com/office/powerpoint/2010/main" val="134226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883" y="1797051"/>
            <a:ext cx="11040076" cy="4098595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80910" marR="0" indent="-380910" algn="ctr" defTabSz="6094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E52210-E17C-2D4D-8591-8E6A1E841A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LM-XXXX</a:t>
            </a:r>
          </a:p>
        </p:txBody>
      </p:sp>
    </p:spTree>
    <p:extLst>
      <p:ext uri="{BB962C8B-B14F-4D97-AF65-F5344CB8AC3E}">
        <p14:creationId xmlns:p14="http://schemas.microsoft.com/office/powerpoint/2010/main" val="226383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2220243"/>
            <a:ext cx="4882699" cy="39011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60000"/>
              <a:buFont typeface="Arial"/>
              <a:buChar char="•"/>
              <a:defRPr sz="2667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60000"/>
              <a:buFont typeface="Arial"/>
              <a:buChar char="•"/>
              <a:defRPr sz="24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37620" indent="-152396">
              <a:buClr>
                <a:schemeClr val="tx2"/>
              </a:buClr>
              <a:buSzPct val="60000"/>
              <a:buFont typeface="Arial"/>
              <a:buChar char="•"/>
              <a:defRPr sz="2133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690016" indent="-152396">
              <a:buClr>
                <a:schemeClr val="tx2"/>
              </a:buClr>
              <a:buSzPct val="60000"/>
              <a:buFont typeface="Arial"/>
              <a:buChar char="•"/>
              <a:defRPr sz="1867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842412" indent="-152396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455085"/>
            <a:ext cx="491541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4267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7578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C4E7B-9D67-744C-BDAC-98AC07387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LM-XXXX</a:t>
            </a:r>
          </a:p>
        </p:txBody>
      </p:sp>
    </p:spTree>
    <p:extLst>
      <p:ext uri="{BB962C8B-B14F-4D97-AF65-F5344CB8AC3E}">
        <p14:creationId xmlns:p14="http://schemas.microsoft.com/office/powerpoint/2010/main" val="83911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NA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39AC88-612D-1948-AA17-2DAEC68C8E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639A20-0394-DC41-B771-5818948FED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1679" y="6102312"/>
            <a:ext cx="4230722" cy="754203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142315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400" b="0" i="0">
                <a:solidFill>
                  <a:schemeClr val="bg2"/>
                </a:solidFill>
                <a:latin typeface="+mn-lt"/>
                <a:cs typeface="CiscoSansTT ExtraLight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430226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2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79835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2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058205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2"/>
                </a:solidFill>
                <a:latin typeface="+mj-lt"/>
                <a:cs typeface="CiscoSansTT ExtraLigh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/>
              <a:t>Module Number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296223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2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C36B60-D600-084C-9EF6-AEEC009AA8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95" y="316270"/>
            <a:ext cx="29464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6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58801" y="2209800"/>
            <a:ext cx="5103284" cy="2438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709083"/>
            <a:ext cx="4734983" cy="5412316"/>
          </a:xfrm>
          <a:prstGeom prst="rect">
            <a:avLst/>
          </a:prstGeom>
        </p:spPr>
        <p:txBody>
          <a:bodyPr lIns="0" rIns="0" anchor="ctr" anchorCtr="0"/>
          <a:lstStyle>
            <a:lvl1pPr marL="226478" indent="-226478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304792" algn="l"/>
              </a:tabLst>
              <a:defRPr sz="3200"/>
            </a:lvl1pPr>
            <a:lvl2pPr marL="461422" indent="-228594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3200"/>
            </a:lvl2pPr>
            <a:lvl3pPr marL="609585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667"/>
            </a:lvl3pPr>
            <a:lvl4pPr marL="766214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2400"/>
            </a:lvl4pPr>
            <a:lvl5pPr marL="992693" indent="-15028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636906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B6132D-9830-614A-B785-99A042606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LM-XXXX</a:t>
            </a:r>
          </a:p>
        </p:txBody>
      </p:sp>
    </p:spTree>
    <p:extLst>
      <p:ext uri="{BB962C8B-B14F-4D97-AF65-F5344CB8AC3E}">
        <p14:creationId xmlns:p14="http://schemas.microsoft.com/office/powerpoint/2010/main" val="117408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680720"/>
            <a:ext cx="5078396" cy="8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680720"/>
            <a:ext cx="4734983" cy="5440680"/>
          </a:xfrm>
          <a:prstGeom prst="rect">
            <a:avLst/>
          </a:prstGeom>
        </p:spPr>
        <p:txBody>
          <a:bodyPr lIns="0" rIns="0"/>
          <a:lstStyle>
            <a:lvl1pPr marL="152396" indent="-152396">
              <a:lnSpc>
                <a:spcPct val="100000"/>
              </a:lnSpc>
              <a:buClr>
                <a:schemeClr val="tx1"/>
              </a:buClr>
              <a:buSzPct val="60000"/>
              <a:defRPr sz="2667"/>
            </a:lvl1pPr>
            <a:lvl2pPr marL="304792" indent="-152396">
              <a:lnSpc>
                <a:spcPct val="100000"/>
              </a:lnSpc>
              <a:buClr>
                <a:schemeClr val="tx1"/>
              </a:buClr>
              <a:buSzPct val="60000"/>
              <a:defRPr sz="2667"/>
            </a:lvl2pPr>
            <a:lvl3pPr marL="457189" indent="-152396">
              <a:lnSpc>
                <a:spcPct val="100000"/>
              </a:lnSpc>
              <a:buClr>
                <a:schemeClr val="tx1"/>
              </a:buClr>
              <a:buSzPct val="60000"/>
              <a:defRPr sz="2400"/>
            </a:lvl3pPr>
            <a:lvl4pPr marL="609585" indent="-165096">
              <a:lnSpc>
                <a:spcPct val="100000"/>
              </a:lnSpc>
              <a:buClr>
                <a:schemeClr val="tx1"/>
              </a:buClr>
              <a:buSzPct val="60000"/>
              <a:defRPr sz="2133"/>
            </a:lvl4pPr>
            <a:lvl5pPr marL="766214" indent="-156629">
              <a:lnSpc>
                <a:spcPct val="100000"/>
              </a:lnSpc>
              <a:buClr>
                <a:schemeClr val="tx1"/>
              </a:buClr>
              <a:buSzPct val="60000"/>
              <a:defRPr sz="21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83689" y="2213123"/>
            <a:ext cx="5078396" cy="3908277"/>
          </a:xfrm>
          <a:prstGeom prst="rect">
            <a:avLst/>
          </a:prstGeom>
        </p:spPr>
        <p:txBody>
          <a:bodyPr/>
          <a:lstStyle>
            <a:lvl1pPr marL="152396" indent="-152396">
              <a:buClr>
                <a:schemeClr val="tx2"/>
              </a:buClr>
              <a:buSzPct val="60000"/>
              <a:defRPr lang="en-US" sz="2667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ＭＳ Ｐゴシック" charset="0"/>
                <a:cs typeface="CiscoSans"/>
              </a:defRPr>
            </a:lvl1pPr>
            <a:lvl2pPr marL="304792" indent="-152396">
              <a:buClr>
                <a:schemeClr val="tx2"/>
              </a:buClr>
              <a:buSzPct val="60000"/>
              <a:defRPr sz="2667">
                <a:solidFill>
                  <a:schemeClr val="bg1">
                    <a:lumMod val="75000"/>
                  </a:schemeClr>
                </a:solidFill>
              </a:defRPr>
            </a:lvl2pPr>
            <a:lvl3pPr marL="457189" indent="-152396">
              <a:buClr>
                <a:schemeClr val="tx2"/>
              </a:buClr>
              <a:buSzPct val="60000"/>
              <a:defRPr sz="2400">
                <a:solidFill>
                  <a:schemeClr val="bg1">
                    <a:lumMod val="75000"/>
                  </a:schemeClr>
                </a:solidFill>
              </a:defRPr>
            </a:lvl3pPr>
            <a:lvl4pPr marL="609585" indent="-165096">
              <a:buClr>
                <a:schemeClr val="tx2"/>
              </a:buClr>
              <a:buSzPct val="60000"/>
              <a:defRPr sz="2133">
                <a:solidFill>
                  <a:schemeClr val="bg1">
                    <a:lumMod val="75000"/>
                  </a:schemeClr>
                </a:solidFill>
              </a:defRPr>
            </a:lvl4pPr>
            <a:lvl5pPr marL="766214" indent="-156629">
              <a:buClr>
                <a:schemeClr val="tx2"/>
              </a:buClr>
              <a:buSzPct val="60000"/>
              <a:defRPr sz="2133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47895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1FF624-D7F0-774C-8C34-E208C770586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LM-XXXX</a:t>
            </a:r>
          </a:p>
        </p:txBody>
      </p:sp>
    </p:spTree>
    <p:extLst>
      <p:ext uri="{BB962C8B-B14F-4D97-AF65-F5344CB8AC3E}">
        <p14:creationId xmlns:p14="http://schemas.microsoft.com/office/powerpoint/2010/main" val="259247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448646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786034" y="5416468"/>
            <a:ext cx="4745567" cy="700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636906" y="6322205"/>
            <a:ext cx="381755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7F25C9-3D62-2D4D-8D41-AC7B5812CB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LM-XXXX</a:t>
            </a:r>
          </a:p>
        </p:txBody>
      </p:sp>
    </p:spTree>
    <p:extLst>
      <p:ext uri="{BB962C8B-B14F-4D97-AF65-F5344CB8AC3E}">
        <p14:creationId xmlns:p14="http://schemas.microsoft.com/office/powerpoint/2010/main" val="258524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tx2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541231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3514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3DE00B-43B5-C14E-8C2D-B6710C36B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LM-XXXX</a:t>
            </a:r>
          </a:p>
        </p:txBody>
      </p:sp>
    </p:spTree>
    <p:extLst>
      <p:ext uri="{BB962C8B-B14F-4D97-AF65-F5344CB8AC3E}">
        <p14:creationId xmlns:p14="http://schemas.microsoft.com/office/powerpoint/2010/main" val="243216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392911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A2CF12-2596-D14E-9A38-B4E0A099FF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LM-XXXX</a:t>
            </a:r>
          </a:p>
        </p:txBody>
      </p:sp>
    </p:spTree>
    <p:extLst>
      <p:ext uri="{BB962C8B-B14F-4D97-AF65-F5344CB8AC3E}">
        <p14:creationId xmlns:p14="http://schemas.microsoft.com/office/powerpoint/2010/main" val="110657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106790" y="0"/>
            <a:ext cx="6085209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39926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1584ED-D67C-1A4A-85E7-FE238EC98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LM-XXXX</a:t>
            </a:r>
          </a:p>
        </p:txBody>
      </p:sp>
    </p:spTree>
    <p:extLst>
      <p:ext uri="{BB962C8B-B14F-4D97-AF65-F5344CB8AC3E}">
        <p14:creationId xmlns:p14="http://schemas.microsoft.com/office/powerpoint/2010/main" val="192271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239895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BE1572-BFF2-BF46-8979-A77260018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LM-XXXX</a:t>
            </a:r>
          </a:p>
        </p:txBody>
      </p:sp>
    </p:spTree>
    <p:extLst>
      <p:ext uri="{BB962C8B-B14F-4D97-AF65-F5344CB8AC3E}">
        <p14:creationId xmlns:p14="http://schemas.microsoft.com/office/powerpoint/2010/main" val="292472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54270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1841DF-21A7-C346-885D-32563E2CC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LM-XXXX</a:t>
            </a:r>
          </a:p>
        </p:txBody>
      </p:sp>
    </p:spTree>
    <p:extLst>
      <p:ext uri="{BB962C8B-B14F-4D97-AF65-F5344CB8AC3E}">
        <p14:creationId xmlns:p14="http://schemas.microsoft.com/office/powerpoint/2010/main" val="51746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146800" y="812801"/>
            <a:ext cx="0" cy="5312833"/>
          </a:xfrm>
          <a:prstGeom prst="line">
            <a:avLst/>
          </a:prstGeom>
          <a:ln w="38100" cap="flat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8351" y="1918747"/>
            <a:ext cx="5093797" cy="3020519"/>
          </a:xfrm>
        </p:spPr>
        <p:txBody>
          <a:bodyPr lIns="61715" tIns="34288" rIns="61715" bIns="34288" rtlCol="0">
            <a:noAutofit/>
          </a:bodyPr>
          <a:lstStyle>
            <a:lvl1pPr marL="0" indent="0" algn="l" defTabSz="91430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333" b="0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63360" y="872691"/>
            <a:ext cx="5154507" cy="512064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2133" baseline="0">
                <a:solidFill>
                  <a:schemeClr val="tx1"/>
                </a:solidFill>
                <a:latin typeface="+mn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212945" y="6513319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640853F4-1BAF-3540-A54F-96D28F764CC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607604-F157-3244-B507-58AEB81EE3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LM-XXXX</a:t>
            </a:r>
          </a:p>
        </p:txBody>
      </p:sp>
    </p:spTree>
    <p:extLst>
      <p:ext uri="{BB962C8B-B14F-4D97-AF65-F5344CB8AC3E}">
        <p14:creationId xmlns:p14="http://schemas.microsoft.com/office/powerpoint/2010/main" val="49806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75A1BC9F-B5AD-B147-BA51-6B169F6BC97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69496" y="1896533"/>
            <a:ext cx="2778536" cy="261240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Presenter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7D4E213-7CF4-6941-B2D0-5FF593988B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14091" y="2511863"/>
            <a:ext cx="3196914" cy="1997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  <a:p>
            <a:pPr lvl="0"/>
            <a:r>
              <a:rPr lang="en-US" dirty="0"/>
              <a:t>Twitter Handle</a:t>
            </a:r>
            <a:br>
              <a:rPr lang="en-US" dirty="0"/>
            </a:br>
            <a:r>
              <a:rPr lang="en-US" dirty="0"/>
              <a:t>GitHub Link</a:t>
            </a:r>
            <a:br>
              <a:rPr lang="en-US" dirty="0"/>
            </a:br>
            <a:r>
              <a:rPr lang="en-US" dirty="0"/>
              <a:t>Linked In Link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FB00F3A-25D3-4F4B-BAFF-D5F7DBFC5A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691" y="1550833"/>
            <a:ext cx="3425515" cy="247949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81C284A-AD2A-AD43-8CC9-F51A6C7BC078}"/>
              </a:ext>
            </a:extLst>
          </p:cNvPr>
          <p:cNvSpPr/>
          <p:nvPr userDrawn="1"/>
        </p:nvSpPr>
        <p:spPr>
          <a:xfrm>
            <a:off x="8678810" y="5750931"/>
            <a:ext cx="32153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49" lvl="0" algn="ctr">
              <a:spcBef>
                <a:spcPts val="600"/>
              </a:spcBef>
            </a:pPr>
            <a:r>
              <a:rPr lang="en-US" sz="2400" b="0" dirty="0" err="1">
                <a:solidFill>
                  <a:srgbClr val="0D3A5C"/>
                </a:solidFill>
                <a:latin typeface="CiscoSans ExtraLight" panose="020B0303020201020303" pitchFamily="34" charset="0"/>
                <a:cs typeface="CiscoSansTT Heavy" panose="020B0503020201020303" pitchFamily="34" charset="0"/>
              </a:rPr>
              <a:t>developer.cisco.com</a:t>
            </a:r>
            <a:endParaRPr lang="en-US" sz="2400" b="0" dirty="0">
              <a:solidFill>
                <a:srgbClr val="0D3A5C"/>
              </a:solidFill>
              <a:latin typeface="CiscoSans ExtraLight" panose="020B0303020201020303" pitchFamily="34" charset="0"/>
              <a:cs typeface="CiscoSansTT Heavy" panose="020B05030202010203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98D641-4E2F-B74D-8F84-F7779A22E4CD}"/>
              </a:ext>
            </a:extLst>
          </p:cNvPr>
          <p:cNvSpPr txBox="1"/>
          <p:nvPr userDrawn="1"/>
        </p:nvSpPr>
        <p:spPr>
          <a:xfrm>
            <a:off x="583688" y="661790"/>
            <a:ext cx="8765541" cy="55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lvl="0" defTabSz="912261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733" b="0" i="0" u="none" dirty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defTabSz="912261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defTabSz="912261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defTabSz="912261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defTabSz="912261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85" defTabSz="912261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70" defTabSz="912261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54" defTabSz="912261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39" defTabSz="912261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lvl="0"/>
            <a:r>
              <a:rPr lang="en-US" dirty="0"/>
              <a:t>Connect with Us and share Your Story…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1196034" y="4616999"/>
            <a:ext cx="4468518" cy="1535973"/>
            <a:chOff x="1196034" y="4810961"/>
            <a:chExt cx="4468518" cy="1535973"/>
          </a:xfrm>
        </p:grpSpPr>
        <p:sp>
          <p:nvSpPr>
            <p:cNvPr id="23" name="Text Placeholder 7">
              <a:extLst>
                <a:ext uri="{FF2B5EF4-FFF2-40B4-BE49-F238E27FC236}">
                  <a16:creationId xmlns:a16="http://schemas.microsoft.com/office/drawing/2014/main" id="{DAAAC206-9A88-3D48-959A-E87754796B6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528602" y="4810961"/>
              <a:ext cx="4135950" cy="1418214"/>
            </a:xfrm>
            <a:prstGeom prst="rect">
              <a:avLst/>
            </a:prstGeom>
          </p:spPr>
          <p:txBody>
            <a:bodyPr/>
            <a:lstStyle>
              <a:lvl1pPr marL="226478" indent="-226478" algn="l" defTabSz="912261" rtl="0" eaLnBrk="1" fontAlgn="base" hangingPunct="1">
                <a:lnSpc>
                  <a:spcPct val="95000"/>
                </a:lnSpc>
                <a:spcBef>
                  <a:spcPts val="1433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Arial" charset="0"/>
                <a:buChar char="•"/>
                <a:defRPr lang="en-US" sz="2000" kern="1200" dirty="0">
                  <a:solidFill>
                    <a:schemeClr val="tx1"/>
                  </a:solidFill>
                  <a:latin typeface="+mn-lt"/>
                  <a:ea typeface="ＭＳ Ｐゴシック" charset="0"/>
                  <a:cs typeface="CiscoSans"/>
                </a:defRPr>
              </a:lvl1pPr>
              <a:lvl2pPr marL="478355" indent="-287859" algn="l" defTabSz="912261" rtl="0" eaLnBrk="1" fontAlgn="base" hangingPunct="1">
                <a:lnSpc>
                  <a:spcPct val="95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lang="en-US" sz="1867" kern="1200" dirty="0">
                  <a:solidFill>
                    <a:schemeClr val="tx1"/>
                  </a:solidFill>
                  <a:latin typeface="+mn-lt"/>
                  <a:ea typeface="ＭＳ Ｐゴシック" charset="0"/>
                  <a:cs typeface="CiscoSans"/>
                </a:defRPr>
              </a:lvl2pPr>
              <a:lvl3pPr marL="575719" indent="-226478" algn="l" defTabSz="912261" rtl="0" eaLnBrk="1" fontAlgn="base" hangingPunct="1">
                <a:lnSpc>
                  <a:spcPct val="95000"/>
                </a:lnSpc>
                <a:spcBef>
                  <a:spcPts val="833"/>
                </a:spcBef>
                <a:spcAft>
                  <a:spcPct val="0"/>
                </a:spcAft>
                <a:buFont typeface="Arial" charset="0"/>
                <a:buChar char="•"/>
                <a:defRPr lang="en-US" sz="1600" kern="1200" dirty="0">
                  <a:solidFill>
                    <a:schemeClr val="tx1"/>
                  </a:solidFill>
                  <a:latin typeface="+mn-lt"/>
                  <a:ea typeface="ＭＳ Ｐゴシック" charset="0"/>
                  <a:cs typeface="CiscoSans"/>
                </a:defRPr>
              </a:lvl3pPr>
              <a:lvl4pPr marL="670967" indent="-226478" algn="l" defTabSz="912261" rtl="0" eaLnBrk="1" fontAlgn="base" hangingPunct="1">
                <a:lnSpc>
                  <a:spcPct val="95000"/>
                </a:lnSpc>
                <a:spcBef>
                  <a:spcPts val="833"/>
                </a:spcBef>
                <a:spcAft>
                  <a:spcPct val="0"/>
                </a:spcAft>
                <a:buFont typeface="Arial" charset="0"/>
                <a:buChar char="•"/>
                <a:defRPr lang="en-US" sz="1467" kern="1200" dirty="0">
                  <a:solidFill>
                    <a:schemeClr val="tx1"/>
                  </a:solidFill>
                  <a:latin typeface="+mn-lt"/>
                  <a:ea typeface="ＭＳ Ｐゴシック" charset="0"/>
                  <a:cs typeface="CiscoSans"/>
                </a:defRPr>
              </a:lvl4pPr>
              <a:lvl5pPr marL="766214" indent="-226478" algn="l" defTabSz="912261" rtl="0" eaLnBrk="1" fontAlgn="base" hangingPunct="1">
                <a:lnSpc>
                  <a:spcPct val="95000"/>
                </a:lnSpc>
                <a:spcBef>
                  <a:spcPts val="833"/>
                </a:spcBef>
                <a:spcAft>
                  <a:spcPct val="0"/>
                </a:spcAft>
                <a:buFont typeface="Arial" charset="0"/>
                <a:buChar char="•"/>
                <a:defRPr lang="en-US" sz="1467" kern="1200" dirty="0">
                  <a:solidFill>
                    <a:schemeClr val="tx1"/>
                  </a:solidFill>
                  <a:latin typeface="+mn-lt"/>
                  <a:ea typeface="ＭＳ Ｐゴシック" charset="0"/>
                  <a:cs typeface="CiscoSans"/>
                </a:defRPr>
              </a:lvl5pPr>
              <a:lvl6pPr marL="1151779" indent="-228588" algn="l" defTabSz="914346" rtl="0" eaLnBrk="1" latinLnBrk="0" hangingPunct="1">
                <a:spcBef>
                  <a:spcPts val="800"/>
                </a:spcBef>
                <a:buFont typeface="Arial" pitchFamily="34" charset="0"/>
                <a:buChar char="•"/>
                <a:defRPr sz="12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47761" indent="-228557" algn="l" defTabSz="914346" rtl="0" eaLnBrk="1" latinLnBrk="0" hangingPunct="1">
                <a:spcBef>
                  <a:spcPts val="800"/>
                </a:spcBef>
                <a:buFont typeface="Arial" pitchFamily="34" charset="0"/>
                <a:buChar char="•"/>
                <a:defRPr sz="1067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13" indent="0" algn="l" defTabSz="914346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974" indent="-228588" algn="l" defTabSz="91434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7149" indent="0">
                <a:lnSpc>
                  <a:spcPct val="100000"/>
                </a:lnSpc>
                <a:spcBef>
                  <a:spcPts val="600"/>
                </a:spcBef>
                <a:buFont typeface="Arial" charset="0"/>
                <a:buNone/>
              </a:pPr>
              <a:r>
                <a:rPr lang="en-US" sz="2000" b="0" i="0" dirty="0">
                  <a:solidFill>
                    <a:srgbClr val="0D3A5C"/>
                  </a:solidFill>
                  <a:latin typeface="CiscoSansTT" panose="020B0503020201020303" pitchFamily="34" charset="0"/>
                  <a:cs typeface="CiscoSansTT" panose="020B0503020201020303" pitchFamily="34" charset="0"/>
                </a:rPr>
                <a:t>@</a:t>
              </a:r>
              <a:r>
                <a:rPr lang="en-US" sz="2000" b="0" i="0" dirty="0" err="1">
                  <a:solidFill>
                    <a:srgbClr val="0D3A5C"/>
                  </a:solidFill>
                  <a:latin typeface="CiscoSansTT" panose="020B0503020201020303" pitchFamily="34" charset="0"/>
                  <a:cs typeface="CiscoSansTT" panose="020B0503020201020303" pitchFamily="34" charset="0"/>
                </a:rPr>
                <a:t>CiscoDevNet</a:t>
              </a:r>
              <a:r>
                <a:rPr lang="en-US" sz="2000" b="0" i="0" dirty="0">
                  <a:solidFill>
                    <a:srgbClr val="0D3A5C"/>
                  </a:solidFill>
                  <a:latin typeface="CiscoSansTT" panose="020B0503020201020303" pitchFamily="34" charset="0"/>
                  <a:cs typeface="CiscoSansTT" panose="020B0503020201020303" pitchFamily="34" charset="0"/>
                </a:rPr>
                <a:t>  </a:t>
              </a:r>
            </a:p>
            <a:p>
              <a:pPr marL="57149" indent="0">
                <a:lnSpc>
                  <a:spcPct val="100000"/>
                </a:lnSpc>
                <a:spcBef>
                  <a:spcPts val="600"/>
                </a:spcBef>
                <a:buFont typeface="Arial" charset="0"/>
                <a:buNone/>
              </a:pPr>
              <a:r>
                <a:rPr lang="en-US" sz="2000" b="0" i="0" dirty="0">
                  <a:solidFill>
                    <a:srgbClr val="0D3A5C"/>
                  </a:solidFill>
                  <a:latin typeface="CiscoSansTT" panose="020B0503020201020303" pitchFamily="34" charset="0"/>
                  <a:cs typeface="CiscoSansTT" panose="020B0503020201020303" pitchFamily="34" charset="0"/>
                </a:rPr>
                <a:t>#</a:t>
              </a:r>
              <a:r>
                <a:rPr lang="en-US" sz="2000" b="0" i="0" dirty="0" err="1">
                  <a:solidFill>
                    <a:srgbClr val="0D3A5C"/>
                  </a:solidFill>
                  <a:latin typeface="CiscoSansTT" panose="020B0503020201020303" pitchFamily="34" charset="0"/>
                  <a:cs typeface="CiscoSansTT" panose="020B0503020201020303" pitchFamily="34" charset="0"/>
                </a:rPr>
                <a:t>DevNetExpress</a:t>
              </a:r>
              <a:endParaRPr lang="en-US" sz="2000" b="0" i="0" dirty="0">
                <a:solidFill>
                  <a:srgbClr val="0D3A5C"/>
                </a:solidFill>
                <a:latin typeface="CiscoSansTT" panose="020B0503020201020303" pitchFamily="34" charset="0"/>
                <a:cs typeface="CiscoSansTT" panose="020B0503020201020303" pitchFamily="34" charset="0"/>
              </a:endParaRPr>
            </a:p>
            <a:p>
              <a:pPr marL="57149" indent="0">
                <a:lnSpc>
                  <a:spcPct val="100000"/>
                </a:lnSpc>
                <a:spcBef>
                  <a:spcPts val="600"/>
                </a:spcBef>
                <a:buFont typeface="Arial" charset="0"/>
                <a:buNone/>
              </a:pPr>
              <a:r>
                <a:rPr lang="en-US" sz="2000" b="0" i="0" dirty="0" err="1">
                  <a:solidFill>
                    <a:srgbClr val="0D3A5C"/>
                  </a:solidFill>
                  <a:latin typeface="CiscoSansTT" panose="020B0503020201020303" pitchFamily="34" charset="0"/>
                  <a:cs typeface="CiscoSansTT" panose="020B0503020201020303" pitchFamily="34" charset="0"/>
                </a:rPr>
                <a:t>facebook.com</a:t>
              </a:r>
              <a:r>
                <a:rPr lang="en-US" sz="2000" b="0" i="0" dirty="0">
                  <a:solidFill>
                    <a:srgbClr val="0D3A5C"/>
                  </a:solidFill>
                  <a:latin typeface="CiscoSansTT" panose="020B0503020201020303" pitchFamily="34" charset="0"/>
                  <a:cs typeface="CiscoSansTT" panose="020B0503020201020303" pitchFamily="34" charset="0"/>
                </a:rPr>
                <a:t>/</a:t>
              </a:r>
              <a:r>
                <a:rPr lang="en-US" sz="2000" b="0" i="0" dirty="0" err="1">
                  <a:solidFill>
                    <a:srgbClr val="0D3A5C"/>
                  </a:solidFill>
                  <a:latin typeface="CiscoSansTT" panose="020B0503020201020303" pitchFamily="34" charset="0"/>
                  <a:cs typeface="CiscoSansTT" panose="020B0503020201020303" pitchFamily="34" charset="0"/>
                </a:rPr>
                <a:t>ciscodevnet</a:t>
              </a:r>
              <a:r>
                <a:rPr lang="en-US" sz="2000" b="0" i="0" dirty="0">
                  <a:solidFill>
                    <a:srgbClr val="0D3A5C"/>
                  </a:solidFill>
                  <a:latin typeface="CiscoSansTT" panose="020B0503020201020303" pitchFamily="34" charset="0"/>
                  <a:cs typeface="CiscoSansTT" panose="020B0503020201020303" pitchFamily="34" charset="0"/>
                </a:rPr>
                <a:t>/ </a:t>
              </a:r>
            </a:p>
            <a:p>
              <a:pPr marL="57149" indent="0">
                <a:lnSpc>
                  <a:spcPct val="100000"/>
                </a:lnSpc>
                <a:spcBef>
                  <a:spcPts val="600"/>
                </a:spcBef>
                <a:buFont typeface="Arial" charset="0"/>
                <a:buNone/>
              </a:pPr>
              <a:r>
                <a:rPr lang="en-US" sz="2000" b="0" i="0" dirty="0">
                  <a:solidFill>
                    <a:srgbClr val="0D3A5C"/>
                  </a:solidFill>
                  <a:latin typeface="CiscoSansTT" panose="020B0503020201020303" pitchFamily="34" charset="0"/>
                  <a:cs typeface="CiscoSansTT" panose="020B0503020201020303" pitchFamily="34" charset="0"/>
                </a:rPr>
                <a:t>http://github.com/</a:t>
              </a:r>
              <a:r>
                <a:rPr lang="en-US" sz="2000" b="0" i="0" dirty="0" err="1">
                  <a:solidFill>
                    <a:srgbClr val="0D3A5C"/>
                  </a:solidFill>
                  <a:latin typeface="CiscoSansTT" panose="020B0503020201020303" pitchFamily="34" charset="0"/>
                  <a:cs typeface="CiscoSansTT" panose="020B0503020201020303" pitchFamily="34" charset="0"/>
                </a:rPr>
                <a:t>CiscoDevNet</a:t>
              </a:r>
              <a:r>
                <a:rPr lang="en-US" sz="2000" b="0" i="0" dirty="0">
                  <a:solidFill>
                    <a:srgbClr val="0D3A5C"/>
                  </a:solidFill>
                  <a:latin typeface="CiscoSansTT" panose="020B0503020201020303" pitchFamily="34" charset="0"/>
                  <a:cs typeface="CiscoSansTT" panose="020B0503020201020303" pitchFamily="34" charset="0"/>
                </a:rPr>
                <a:t>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5779378-9FE7-1E41-B181-1DD9A65E5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9910" y="5242933"/>
              <a:ext cx="298692" cy="29869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82696BE-37C8-7D49-9753-E9C01221B1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96034" y="5981159"/>
              <a:ext cx="349467" cy="36577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8E69E19-8E61-3A49-9770-F85A9B2CF4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486" y="5668092"/>
              <a:ext cx="233068" cy="23306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5779378-9FE7-1E41-B181-1DD9A65E5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1645" y="4882337"/>
              <a:ext cx="298692" cy="298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250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C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A7B0B21-F5A7-FA4F-B0FC-EE18261F9D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12145817" cy="6857999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142315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400" b="0" i="0">
                <a:solidFill>
                  <a:schemeClr val="bg2"/>
                </a:solidFill>
                <a:latin typeface="+mn-lt"/>
                <a:cs typeface="CiscoSansTT ExtraLight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430226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2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79835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2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058205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2"/>
                </a:solidFill>
                <a:latin typeface="+mj-lt"/>
                <a:cs typeface="CiscoSansTT ExtraLigh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/>
              <a:t>Module Number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296223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2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6B0D32-A21E-3343-B25F-3622E3F8C2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797" y="6159115"/>
            <a:ext cx="3900485" cy="590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32583B-88DD-EF4C-AA22-01FA30D97C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95" y="316270"/>
            <a:ext cx="29464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FA1C9D-BAAC-7540-AA74-B04ED364A1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05" y="1413769"/>
            <a:ext cx="4669189" cy="33797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635713-6CF6-4743-9F0B-3B95D9CD4448}"/>
              </a:ext>
            </a:extLst>
          </p:cNvPr>
          <p:cNvSpPr txBox="1"/>
          <p:nvPr userDrawn="1"/>
        </p:nvSpPr>
        <p:spPr>
          <a:xfrm>
            <a:off x="1755230" y="4895286"/>
            <a:ext cx="9124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0" dirty="0">
                <a:solidFill>
                  <a:srgbClr val="0D3A5C"/>
                </a:solidFill>
                <a:latin typeface="CiscoSansTT Heavy" panose="020B0503020201020303" pitchFamily="34" charset="0"/>
                <a:cs typeface="CiscoSansTT Heavy" panose="020B0503020201020303" pitchFamily="34" charset="0"/>
              </a:rPr>
              <a:t>@</a:t>
            </a:r>
            <a:r>
              <a:rPr lang="en-US" sz="4000" b="1" i="0" dirty="0" err="1">
                <a:solidFill>
                  <a:srgbClr val="0D3A5C"/>
                </a:solidFill>
                <a:latin typeface="CiscoSansTT Heavy" panose="020B0503020201020303" pitchFamily="34" charset="0"/>
                <a:cs typeface="CiscoSansTT Heavy" panose="020B0503020201020303" pitchFamily="34" charset="0"/>
              </a:rPr>
              <a:t>CiscoDevNet</a:t>
            </a:r>
            <a:r>
              <a:rPr lang="en-US" sz="4000" b="1" i="0" dirty="0">
                <a:solidFill>
                  <a:srgbClr val="0D3A5C"/>
                </a:solidFill>
                <a:latin typeface="CiscoSansTT Heavy" panose="020B0503020201020303" pitchFamily="34" charset="0"/>
                <a:cs typeface="CiscoSansTT Heavy" panose="020B0503020201020303" pitchFamily="34" charset="0"/>
              </a:rPr>
              <a:t>   </a:t>
            </a:r>
            <a:r>
              <a:rPr lang="en-US" sz="4000" b="0" i="0" dirty="0">
                <a:solidFill>
                  <a:srgbClr val="0D3A5C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|</a:t>
            </a:r>
            <a:r>
              <a:rPr lang="en-US" sz="4000" b="1" i="0" dirty="0">
                <a:solidFill>
                  <a:srgbClr val="0D3A5C"/>
                </a:solidFill>
                <a:latin typeface="CiscoSansTT Heavy" panose="020B0503020201020303" pitchFamily="34" charset="0"/>
                <a:cs typeface="CiscoSansTT Heavy" panose="020B0503020201020303" pitchFamily="34" charset="0"/>
              </a:rPr>
              <a:t>  #</a:t>
            </a:r>
            <a:r>
              <a:rPr lang="en-US" sz="4000" b="1" i="0" dirty="0" err="1">
                <a:solidFill>
                  <a:srgbClr val="0D3A5C"/>
                </a:solidFill>
                <a:latin typeface="CiscoSansTT Heavy" panose="020B0503020201020303" pitchFamily="34" charset="0"/>
                <a:cs typeface="CiscoSansTT Heavy" panose="020B0503020201020303" pitchFamily="34" charset="0"/>
              </a:rPr>
              <a:t>DevNetExpress</a:t>
            </a:r>
            <a:endParaRPr lang="en-US" sz="4000" b="1" i="0" dirty="0">
              <a:solidFill>
                <a:srgbClr val="0D3A5C"/>
              </a:solidFill>
              <a:latin typeface="CiscoSansTT Heavy" panose="020B0503020201020303" pitchFamily="34" charset="0"/>
              <a:cs typeface="CiscoSansTT Heavy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30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76179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33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3249537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NE Module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DNE Module URL (https://</a:t>
            </a:r>
            <a:r>
              <a:rPr lang="en-US" dirty="0" err="1"/>
              <a:t>learninglabs</a:t>
            </a:r>
            <a:r>
              <a:rPr lang="en-US" dirty="0"/>
              <a:t>...)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C802FE-1232-5D44-8E62-5E7C8868D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LM-XXXX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2741B3-4C07-2F4B-AC2B-7887DE739F4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83688" y="1713186"/>
            <a:ext cx="11127317" cy="435144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Learning Lab Module Image</a:t>
            </a:r>
          </a:p>
        </p:txBody>
      </p:sp>
    </p:spTree>
    <p:extLst>
      <p:ext uri="{BB962C8B-B14F-4D97-AF65-F5344CB8AC3E}">
        <p14:creationId xmlns:p14="http://schemas.microsoft.com/office/powerpoint/2010/main" val="311975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s On 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849842"/>
            <a:ext cx="11127317" cy="97578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DNE Lab Title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C802FE-1232-5D44-8E62-5E7C8868D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1D7585-EC32-AF4B-AC6D-18D793602D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2092325"/>
            <a:ext cx="5362757" cy="37306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Objectives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0BB0379-7718-0448-AE43-29AB7AF168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40680" y="454848"/>
            <a:ext cx="3870325" cy="42862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  <a:lvl2pPr marL="190496" indent="0">
              <a:buNone/>
              <a:defRPr/>
            </a:lvl2pPr>
            <a:lvl3pPr marL="349241" indent="0">
              <a:buNone/>
              <a:defRPr/>
            </a:lvl3pPr>
            <a:lvl4pPr marL="444489" indent="0">
              <a:buNone/>
              <a:defRPr/>
            </a:lvl4pPr>
            <a:lvl5pPr marL="539736" indent="0">
              <a:buNone/>
              <a:defRPr/>
            </a:lvl5pPr>
          </a:lstStyle>
          <a:p>
            <a:pPr lvl="0"/>
            <a:r>
              <a:rPr lang="en-US" dirty="0"/>
              <a:t>Estimated Time: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713D7A6-8EA3-4D43-A84B-0D40DD7ED0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48248" y="2084751"/>
            <a:ext cx="5362757" cy="37306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Caveats, reminders, things to note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F7CAC2-E697-0447-A314-412B22FAD525}"/>
              </a:ext>
            </a:extLst>
          </p:cNvPr>
          <p:cNvSpPr txBox="1"/>
          <p:nvPr userDrawn="1"/>
        </p:nvSpPr>
        <p:spPr>
          <a:xfrm>
            <a:off x="483476" y="420840"/>
            <a:ext cx="2836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chemeClr val="accent3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Hands-on Exercise</a:t>
            </a:r>
          </a:p>
        </p:txBody>
      </p:sp>
    </p:spTree>
    <p:extLst>
      <p:ext uri="{BB962C8B-B14F-4D97-AF65-F5344CB8AC3E}">
        <p14:creationId xmlns:p14="http://schemas.microsoft.com/office/powerpoint/2010/main" val="176730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849842"/>
            <a:ext cx="11127317" cy="97578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DNE Lab Title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C802FE-1232-5D44-8E62-5E7C8868D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LM-XXXX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1D7585-EC32-AF4B-AC6D-18D793602D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3688" y="2092325"/>
            <a:ext cx="5362757" cy="37306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Objectives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0BB0379-7718-0448-AE43-29AB7AF168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40680" y="454848"/>
            <a:ext cx="3870325" cy="42862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  <a:lvl2pPr marL="190496" indent="0">
              <a:buNone/>
              <a:defRPr/>
            </a:lvl2pPr>
            <a:lvl3pPr marL="349241" indent="0">
              <a:buNone/>
              <a:defRPr/>
            </a:lvl3pPr>
            <a:lvl4pPr marL="444489" indent="0">
              <a:buNone/>
              <a:defRPr/>
            </a:lvl4pPr>
            <a:lvl5pPr marL="539736" indent="0">
              <a:buNone/>
              <a:defRPr/>
            </a:lvl5pPr>
          </a:lstStyle>
          <a:p>
            <a:pPr lvl="0"/>
            <a:r>
              <a:rPr lang="en-US" dirty="0"/>
              <a:t>Estimated Time: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713D7A6-8EA3-4D43-A84B-0D40DD7ED0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48248" y="2084751"/>
            <a:ext cx="5362757" cy="37306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Caveats, reminders, things to note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F7CAC2-E697-0447-A314-412B22FAD525}"/>
              </a:ext>
            </a:extLst>
          </p:cNvPr>
          <p:cNvSpPr txBox="1"/>
          <p:nvPr userDrawn="1"/>
        </p:nvSpPr>
        <p:spPr>
          <a:xfrm>
            <a:off x="483476" y="420840"/>
            <a:ext cx="183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chemeClr val="accent3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The</a:t>
            </a:r>
            <a:r>
              <a:rPr lang="en-US" sz="2400" b="0" i="0" baseline="0" dirty="0">
                <a:solidFill>
                  <a:schemeClr val="accent3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Mission</a:t>
            </a:r>
            <a:endParaRPr lang="en-US" sz="2400" b="0" i="0" dirty="0">
              <a:solidFill>
                <a:schemeClr val="accent3"/>
              </a:solidFill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69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0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CI Miss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18CC10-7F93-7A41-8993-E9C1B07FFE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840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CF6187-71FF-F64B-A683-AC1D540783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1679" y="6045129"/>
            <a:ext cx="4135385" cy="8128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B2E071-87AA-2944-BFC9-B34F7C96CE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06" y="5279521"/>
            <a:ext cx="2099977" cy="1430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E7E6FD-2281-B941-85E4-12DD2303285B}"/>
              </a:ext>
            </a:extLst>
          </p:cNvPr>
          <p:cNvSpPr txBox="1"/>
          <p:nvPr userDrawn="1"/>
        </p:nvSpPr>
        <p:spPr>
          <a:xfrm>
            <a:off x="438911" y="319981"/>
            <a:ext cx="9573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0" i="0" dirty="0">
                <a:solidFill>
                  <a:schemeClr val="bg2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Hands-on</a:t>
            </a:r>
            <a:r>
              <a:rPr lang="en-GB" sz="5400" b="0" i="0" baseline="0" dirty="0">
                <a:solidFill>
                  <a:schemeClr val="bg2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Exercise …</a:t>
            </a:r>
            <a:endParaRPr lang="en-GB" sz="5400" b="0" i="0" dirty="0">
              <a:solidFill>
                <a:schemeClr val="bg2"/>
              </a:solidFill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F15EBC-0A3B-384C-A318-FE4463EE58C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19" y="2129385"/>
            <a:ext cx="5430982" cy="36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5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105EC5-0874-7E40-A126-0FC2CA189B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307"/>
          <a:stretch/>
        </p:blipFill>
        <p:spPr>
          <a:xfrm>
            <a:off x="11249002" y="6356350"/>
            <a:ext cx="612183" cy="447035"/>
          </a:xfrm>
          <a:prstGeom prst="rect">
            <a:avLst/>
          </a:prstGeom>
        </p:spPr>
      </p:pic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636906" y="6322205"/>
            <a:ext cx="453473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baseline="0" dirty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52B600-252C-F94A-82B0-944597D87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LM-XXXX</a:t>
            </a:r>
          </a:p>
        </p:txBody>
      </p:sp>
    </p:spTree>
    <p:extLst>
      <p:ext uri="{BB962C8B-B14F-4D97-AF65-F5344CB8AC3E}">
        <p14:creationId xmlns:p14="http://schemas.microsoft.com/office/powerpoint/2010/main" val="1257665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4" r:id="rId2"/>
    <p:sldLayoutId id="2147483695" r:id="rId3"/>
    <p:sldLayoutId id="2147483696" r:id="rId4"/>
    <p:sldLayoutId id="2147483690" r:id="rId5"/>
    <p:sldLayoutId id="2147483691" r:id="rId6"/>
    <p:sldLayoutId id="2147483692" r:id="rId7"/>
    <p:sldLayoutId id="2147483663" r:id="rId8"/>
    <p:sldLayoutId id="2147483702" r:id="rId9"/>
    <p:sldLayoutId id="2147483697" r:id="rId10"/>
    <p:sldLayoutId id="2147483664" r:id="rId11"/>
    <p:sldLayoutId id="2147483698" r:id="rId12"/>
    <p:sldLayoutId id="2147483703" r:id="rId13"/>
    <p:sldLayoutId id="2147483699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93" r:id="rId39"/>
    <p:sldLayoutId id="2147483689" r:id="rId40"/>
    <p:sldLayoutId id="2147483700" r:id="rId4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33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CDE388-28FE-BD4C-B5D4-C378C1BB12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E6265A-82BB-0740-9247-59CE10C67B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E789A5-CE20-9740-9033-0A54335DE0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F3770D-6430-924F-91E1-9C974FE5A4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8537E-44B2-2E4C-B2F5-7AA6D8D786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REST APIs: HTTP for More than Web Browsing</a:t>
            </a:r>
          </a:p>
        </p:txBody>
      </p:sp>
    </p:spTree>
    <p:extLst>
      <p:ext uri="{BB962C8B-B14F-4D97-AF65-F5344CB8AC3E}">
        <p14:creationId xmlns:p14="http://schemas.microsoft.com/office/powerpoint/2010/main" val="1024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3749727"/>
              </p:ext>
            </p:extLst>
          </p:nvPr>
        </p:nvGraphicFramePr>
        <p:xfrm>
          <a:off x="632885" y="1797051"/>
          <a:ext cx="11039477" cy="333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18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0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09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bg2"/>
                          </a:solidFill>
                        </a:rPr>
                        <a:t>Status Code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bg2"/>
                          </a:solidFill>
                        </a:rPr>
                        <a:t>Status Message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bg2"/>
                          </a:solidFill>
                        </a:rPr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200</a:t>
                      </a:r>
                      <a:endParaRPr 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OK</a:t>
                      </a:r>
                      <a:endParaRPr 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All looks 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201</a:t>
                      </a:r>
                      <a:endParaRPr 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Created</a:t>
                      </a:r>
                      <a:endParaRPr 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New</a:t>
                      </a:r>
                      <a:r>
                        <a:rPr lang="en-US" sz="1500" baseline="0" dirty="0"/>
                        <a:t> resource created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400</a:t>
                      </a:r>
                      <a:endParaRPr 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Bad Request</a:t>
                      </a:r>
                      <a:endParaRPr 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Request</a:t>
                      </a:r>
                      <a:r>
                        <a:rPr lang="en-US" sz="1500" baseline="0" dirty="0"/>
                        <a:t> was invalid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401</a:t>
                      </a:r>
                      <a:endParaRPr 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Unauthorized</a:t>
                      </a:r>
                      <a:endParaRPr 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Authentication</a:t>
                      </a:r>
                      <a:r>
                        <a:rPr lang="en-US" sz="1500" baseline="0" dirty="0"/>
                        <a:t> missing or incorrect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403</a:t>
                      </a:r>
                      <a:endParaRPr 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Forbidden</a:t>
                      </a:r>
                      <a:endParaRPr 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Request was understood, but not allowed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404</a:t>
                      </a:r>
                      <a:endParaRPr 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Not Found</a:t>
                      </a:r>
                      <a:endParaRPr 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Resource not</a:t>
                      </a:r>
                      <a:r>
                        <a:rPr lang="en-US" sz="1500" baseline="0" dirty="0"/>
                        <a:t> found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500</a:t>
                      </a:r>
                      <a:endParaRPr 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Internal Server Error</a:t>
                      </a:r>
                      <a:endParaRPr 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Something wrong with the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503</a:t>
                      </a:r>
                      <a:endParaRPr 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Service Unavailable</a:t>
                      </a:r>
                      <a:endParaRPr 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Server is unable to complete request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Status Codes: Did it work? </a:t>
            </a:r>
          </a:p>
        </p:txBody>
      </p:sp>
    </p:spTree>
    <p:extLst>
      <p:ext uri="{BB962C8B-B14F-4D97-AF65-F5344CB8AC3E}">
        <p14:creationId xmlns:p14="http://schemas.microsoft.com/office/powerpoint/2010/main" val="393980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6630779"/>
              </p:ext>
            </p:extLst>
          </p:nvPr>
        </p:nvGraphicFramePr>
        <p:xfrm>
          <a:off x="632885" y="1797051"/>
          <a:ext cx="11039476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18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3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7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bg2"/>
                          </a:solidFill>
                        </a:rPr>
                        <a:t>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bg2"/>
                          </a:solidFill>
                        </a:rPr>
                        <a:t>Example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bg2"/>
                          </a:solidFill>
                        </a:rPr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Content-Type</a:t>
                      </a:r>
                      <a:endParaRPr 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application/</a:t>
                      </a:r>
                      <a:r>
                        <a:rPr lang="en-US" sz="1500" dirty="0" err="1"/>
                        <a:t>json</a:t>
                      </a:r>
                      <a:endParaRPr 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Specify the format of the data in the body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Accept</a:t>
                      </a:r>
                      <a:endParaRPr 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application/</a:t>
                      </a:r>
                      <a:r>
                        <a:rPr lang="en-US" sz="1500" dirty="0" err="1"/>
                        <a:t>json</a:t>
                      </a:r>
                      <a:endParaRPr 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Specify the requested format for returned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Authorization</a:t>
                      </a:r>
                      <a:endParaRPr 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Basic dmFncmFudDp2YWdyYW50 </a:t>
                      </a:r>
                      <a:endParaRPr 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Provide credentials</a:t>
                      </a:r>
                      <a:r>
                        <a:rPr lang="en-US" sz="1500" baseline="0" dirty="0"/>
                        <a:t> to authorize a request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Date</a:t>
                      </a:r>
                      <a:endParaRPr 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Tue, 25 Jul 2017 19:26:00 GMT</a:t>
                      </a:r>
                      <a:endParaRPr 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Date</a:t>
                      </a:r>
                      <a:r>
                        <a:rPr lang="en-US" sz="1500" baseline="0" dirty="0"/>
                        <a:t> and time of the message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Headers: </a:t>
            </a:r>
            <a:br>
              <a:rPr lang="en-US" dirty="0"/>
            </a:br>
            <a:r>
              <a:rPr lang="en-US" dirty="0"/>
              <a:t>What additional details and metadata can I use?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33413" y="4223658"/>
            <a:ext cx="11039475" cy="1494999"/>
          </a:xfrm>
          <a:prstGeom prst="rect">
            <a:avLst/>
          </a:prstGeom>
        </p:spPr>
        <p:txBody>
          <a:bodyPr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Used to pass information between client and server</a:t>
            </a:r>
          </a:p>
          <a:p>
            <a:r>
              <a:rPr lang="en-US" dirty="0"/>
              <a:t>Included in both REQUEST and RESPONSE</a:t>
            </a:r>
          </a:p>
          <a:p>
            <a:r>
              <a:rPr lang="en-US" dirty="0"/>
              <a:t>Some APIs use custom headers for authentication or other purpose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9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40165" y="2839763"/>
            <a:ext cx="6970840" cy="3417012"/>
          </a:xfrm>
          <a:solidFill>
            <a:schemeClr val="accent3">
              <a:lumMod val="20000"/>
              <a:lumOff val="80000"/>
              <a:alpha val="50000"/>
            </a:schemeClr>
          </a:solidFill>
        </p:spPr>
        <p:txBody>
          <a:bodyPr/>
          <a:lstStyle/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cs-CZ" sz="1333" dirty="0">
                <a:solidFill>
                  <a:schemeClr val="accent3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HTTP/1.1 </a:t>
            </a:r>
            <a:r>
              <a:rPr lang="cs-CZ" sz="1333" b="1" dirty="0">
                <a:solidFill>
                  <a:schemeClr val="accent3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200 OK</a:t>
            </a:r>
            <a:endParaRPr lang="en-US" sz="1333" b="1" dirty="0">
              <a:solidFill>
                <a:schemeClr val="accent3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sz="1067" b="1" dirty="0">
                <a:solidFill>
                  <a:schemeClr val="accent3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Date:</a:t>
            </a:r>
            <a:r>
              <a:rPr lang="en-US" sz="1067" dirty="0">
                <a:solidFill>
                  <a:schemeClr val="accent3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Fri, 08 Apr 2016 16:59:20 GMT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sz="1067" b="1" dirty="0">
                <a:solidFill>
                  <a:schemeClr val="accent3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Content-Type:</a:t>
            </a:r>
            <a:r>
              <a:rPr lang="en-US" sz="1067" dirty="0">
                <a:solidFill>
                  <a:schemeClr val="accent3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application/json;charset=UTF-8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sz="1067" b="1" dirty="0">
                <a:solidFill>
                  <a:schemeClr val="accent3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Content-Encoding:</a:t>
            </a:r>
            <a:r>
              <a:rPr lang="en-US" sz="1067" dirty="0">
                <a:solidFill>
                  <a:schemeClr val="accent3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gzip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sz="1067" b="1" dirty="0">
                <a:solidFill>
                  <a:schemeClr val="accent3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Content-Length:</a:t>
            </a:r>
            <a:r>
              <a:rPr lang="en-US" sz="1067" dirty="0">
                <a:solidFill>
                  <a:schemeClr val="accent3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323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sz="1067" b="1" dirty="0">
                <a:solidFill>
                  <a:schemeClr val="accent3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Trackingid:</a:t>
            </a:r>
            <a:r>
              <a:rPr lang="en-US" sz="1067" dirty="0">
                <a:solidFill>
                  <a:schemeClr val="accent3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NA_514181f9-7885-4716-bbfb-fe9a54f2248a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sz="1067" b="1" dirty="0">
                <a:solidFill>
                  <a:schemeClr val="accent3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Vary:</a:t>
            </a:r>
            <a:r>
              <a:rPr lang="en-US" sz="1067" dirty="0">
                <a:solidFill>
                  <a:schemeClr val="accent3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Accept-Encoding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sz="1067" b="1" dirty="0">
                <a:solidFill>
                  <a:schemeClr val="accent3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X-Cf-Requestid:</a:t>
            </a:r>
            <a:r>
              <a:rPr lang="en-US" sz="1067" dirty="0">
                <a:solidFill>
                  <a:schemeClr val="accent3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8634487a-8c9e-417e-60bf-06ead6ffe950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en-US" sz="1067" dirty="0">
              <a:solidFill>
                <a:schemeClr val="accent3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sz="1067" dirty="0">
                <a:solidFill>
                  <a:schemeClr val="accent3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 marL="243834">
              <a:lnSpc>
                <a:spcPct val="100000"/>
              </a:lnSpc>
              <a:spcBef>
                <a:spcPts val="0"/>
              </a:spcBef>
            </a:pPr>
            <a:r>
              <a:rPr lang="en-US" sz="1067" dirty="0">
                <a:solidFill>
                  <a:schemeClr val="accent3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"id": "Y2lzY29zcGFyazovL3VzL1BFT1BMRS9mZjhlZTZmYi1hZmVmLTRhNGQtOTJiMS1kNmIyMTZiNTg5NDk", </a:t>
            </a:r>
          </a:p>
          <a:p>
            <a:pPr marL="243834">
              <a:lnSpc>
                <a:spcPct val="100000"/>
              </a:lnSpc>
              <a:spcBef>
                <a:spcPts val="0"/>
              </a:spcBef>
            </a:pPr>
            <a:r>
              <a:rPr lang="en-US" sz="1067" dirty="0">
                <a:solidFill>
                  <a:schemeClr val="accent3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"emails": [    "chrlunsf@cisco.com"  ],</a:t>
            </a:r>
          </a:p>
          <a:p>
            <a:pPr marL="243834">
              <a:lnSpc>
                <a:spcPct val="100000"/>
              </a:lnSpc>
              <a:spcBef>
                <a:spcPts val="0"/>
              </a:spcBef>
            </a:pPr>
            <a:r>
              <a:rPr lang="en-US" sz="1067" dirty="0">
                <a:solidFill>
                  <a:schemeClr val="accent3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"displayName": "Chris Lunsford (chrlunsf)",</a:t>
            </a:r>
          </a:p>
          <a:p>
            <a:pPr marL="243834">
              <a:lnSpc>
                <a:spcPct val="100000"/>
              </a:lnSpc>
              <a:spcBef>
                <a:spcPts val="0"/>
              </a:spcBef>
            </a:pPr>
            <a:r>
              <a:rPr lang="en-US" sz="1067" dirty="0">
                <a:solidFill>
                  <a:schemeClr val="accent3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"avatar": "https://1efa7a94ed216783e352-c62266528714497a17239ececf39e9e2.ssl.cf1.rackcdn.com/V1~ba1ecf557a7e0b7cc3081998df965aad~cNFKqEjAQ5aQkyt_l1zsCQ==~1600",</a:t>
            </a:r>
          </a:p>
          <a:p>
            <a:pPr marL="243834">
              <a:lnSpc>
                <a:spcPct val="100000"/>
              </a:lnSpc>
              <a:spcBef>
                <a:spcPts val="0"/>
              </a:spcBef>
            </a:pPr>
            <a:r>
              <a:rPr lang="en-US" sz="1067" dirty="0">
                <a:solidFill>
                  <a:schemeClr val="accent3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"created": "2012-06-15T20:36:48.914Z”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sz="1067" dirty="0">
                <a:solidFill>
                  <a:schemeClr val="accent3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</a:t>
            </a:r>
            <a:br>
              <a:rPr lang="en-US" dirty="0"/>
            </a:br>
            <a:r>
              <a:rPr lang="en-US" dirty="0"/>
              <a:t>Request/Response</a:t>
            </a:r>
          </a:p>
        </p:txBody>
      </p:sp>
      <p:sp>
        <p:nvSpPr>
          <p:cNvPr id="5" name="Rectangle 4"/>
          <p:cNvSpPr/>
          <p:nvPr/>
        </p:nvSpPr>
        <p:spPr>
          <a:xfrm>
            <a:off x="4740165" y="1430867"/>
            <a:ext cx="6970840" cy="144693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333" b="1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 </a:t>
            </a:r>
            <a:r>
              <a:rPr lang="en-US" sz="1333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/v1/people/me HTTP/1.1</a:t>
            </a:r>
          </a:p>
          <a:p>
            <a:pPr fontAlgn="t"/>
            <a:r>
              <a:rPr lang="en-US" sz="1067" b="1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Host: </a:t>
            </a:r>
            <a:r>
              <a:rPr lang="en-US" sz="1067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api.ciscospark.com</a:t>
            </a:r>
          </a:p>
          <a:p>
            <a:pPr fontAlgn="t"/>
            <a:r>
              <a:rPr lang="en-US" sz="1067" b="1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Authorization: </a:t>
            </a:r>
            <a:r>
              <a:rPr lang="en-US" sz="1067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Bearer </a:t>
            </a:r>
            <a:r>
              <a:rPr lang="en-US" sz="1067" i="1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&lt;redacted&gt;</a:t>
            </a:r>
          </a:p>
          <a:p>
            <a:pPr fontAlgn="t"/>
            <a:r>
              <a:rPr lang="en-US" sz="1067" b="1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Accept: </a:t>
            </a:r>
            <a:r>
              <a:rPr lang="en-US" sz="1067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*/*</a:t>
            </a:r>
          </a:p>
          <a:p>
            <a:pPr fontAlgn="t"/>
            <a:r>
              <a:rPr lang="en-US" sz="1067" b="1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Accept-Encoding: </a:t>
            </a:r>
            <a:r>
              <a:rPr lang="en-US" sz="1067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gzip, deflate, sdch</a:t>
            </a:r>
          </a:p>
          <a:p>
            <a:pPr fontAlgn="t"/>
            <a:r>
              <a:rPr lang="en-US" sz="1067" b="1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Connection: </a:t>
            </a:r>
            <a:r>
              <a:rPr lang="en-US" sz="1067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keep-alive</a:t>
            </a:r>
          </a:p>
          <a:p>
            <a:pPr fontAlgn="t"/>
            <a:r>
              <a:rPr lang="en-US" sz="1067" b="1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User-Agent: </a:t>
            </a:r>
            <a:r>
              <a:rPr lang="en-US" sz="1067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Mozilla/5.0 (Macintosh; Intel Mac OS X 10_11_4) AppleWebKit/537.36 (KHTML, like Gecko) Chrome/49.0.2623.112 Safari/537.36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lumMod val="5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90147" y="651547"/>
            <a:ext cx="914400" cy="57573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0796605" y="647984"/>
            <a:ext cx="914400" cy="582859"/>
            <a:chOff x="8097454" y="485988"/>
            <a:chExt cx="685800" cy="43714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454" y="504032"/>
              <a:ext cx="685800" cy="4191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7886" y="485988"/>
              <a:ext cx="192439" cy="281531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5690147" y="270417"/>
            <a:ext cx="6020859" cy="401627"/>
            <a:chOff x="4267610" y="202812"/>
            <a:chExt cx="4515644" cy="30122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5084466" y="504032"/>
              <a:ext cx="3012988" cy="0"/>
            </a:xfrm>
            <a:prstGeom prst="straightConnector1">
              <a:avLst/>
            </a:prstGeom>
            <a:ln w="158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267610" y="202812"/>
              <a:ext cx="45156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4"/>
                  </a:solidFill>
                </a:rPr>
                <a:t>Request:  GET</a:t>
              </a:r>
              <a:r>
                <a:rPr lang="en-US" sz="1600" dirty="0">
                  <a:solidFill>
                    <a:schemeClr val="accent4"/>
                  </a:solidFill>
                </a:rPr>
                <a:t> https://api.ciscospark.com/v1/people/me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779288" y="1023358"/>
            <a:ext cx="4017317" cy="339754"/>
            <a:chOff x="5084466" y="767519"/>
            <a:chExt cx="3012988" cy="254816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5084466" y="767519"/>
              <a:ext cx="3012988" cy="0"/>
            </a:xfrm>
            <a:prstGeom prst="straightConnector1">
              <a:avLst/>
            </a:prstGeom>
            <a:ln w="158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084466" y="768419"/>
              <a:ext cx="301298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</a:rPr>
                <a:t>Response:  200 OK + Data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42452" y="1377278"/>
            <a:ext cx="3911112" cy="1462485"/>
            <a:chOff x="631838" y="1032958"/>
            <a:chExt cx="2933334" cy="1096864"/>
          </a:xfrm>
        </p:grpSpPr>
        <p:sp>
          <p:nvSpPr>
            <p:cNvPr id="20" name="TextBox 19"/>
            <p:cNvSpPr txBox="1"/>
            <p:nvPr/>
          </p:nvSpPr>
          <p:spPr>
            <a:xfrm>
              <a:off x="867479" y="1032958"/>
              <a:ext cx="1297471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67" dirty="0">
                  <a:solidFill>
                    <a:schemeClr val="bg1"/>
                  </a:solidFill>
                </a:rPr>
                <a:t>HTTP Request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1838" y="1442482"/>
              <a:ext cx="1533112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67" dirty="0">
                  <a:solidFill>
                    <a:schemeClr val="bg1"/>
                  </a:solidFill>
                </a:rPr>
                <a:t>Request Headers</a:t>
              </a:r>
            </a:p>
          </p:txBody>
        </p:sp>
        <p:cxnSp>
          <p:nvCxnSpPr>
            <p:cNvPr id="27" name="Straight Connector 26"/>
            <p:cNvCxnSpPr>
              <a:stCxn id="20" idx="3"/>
            </p:cNvCxnSpPr>
            <p:nvPr/>
          </p:nvCxnSpPr>
          <p:spPr>
            <a:xfrm>
              <a:off x="2164950" y="1175329"/>
              <a:ext cx="1400222" cy="11519"/>
            </a:xfrm>
            <a:prstGeom prst="line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 32"/>
            <p:cNvSpPr/>
            <p:nvPr/>
          </p:nvSpPr>
          <p:spPr>
            <a:xfrm>
              <a:off x="3399403" y="1321475"/>
              <a:ext cx="155721" cy="808347"/>
            </a:xfrm>
            <a:custGeom>
              <a:avLst/>
              <a:gdLst>
                <a:gd name="connsiteX0" fmla="*/ 140677 w 160773"/>
                <a:gd name="connsiteY0" fmla="*/ 0 h 693336"/>
                <a:gd name="connsiteX1" fmla="*/ 0 w 160773"/>
                <a:gd name="connsiteY1" fmla="*/ 10048 h 693336"/>
                <a:gd name="connsiteX2" fmla="*/ 0 w 160773"/>
                <a:gd name="connsiteY2" fmla="*/ 693336 h 693336"/>
                <a:gd name="connsiteX3" fmla="*/ 160773 w 160773"/>
                <a:gd name="connsiteY3" fmla="*/ 693336 h 693336"/>
                <a:gd name="connsiteX0" fmla="*/ 105508 w 160773"/>
                <a:gd name="connsiteY0" fmla="*/ 20793 h 683288"/>
                <a:gd name="connsiteX1" fmla="*/ 0 w 160773"/>
                <a:gd name="connsiteY1" fmla="*/ 0 h 683288"/>
                <a:gd name="connsiteX2" fmla="*/ 0 w 160773"/>
                <a:gd name="connsiteY2" fmla="*/ 683288 h 683288"/>
                <a:gd name="connsiteX3" fmla="*/ 160773 w 160773"/>
                <a:gd name="connsiteY3" fmla="*/ 683288 h 683288"/>
                <a:gd name="connsiteX0" fmla="*/ 105508 w 160773"/>
                <a:gd name="connsiteY0" fmla="*/ 233 h 683288"/>
                <a:gd name="connsiteX1" fmla="*/ 0 w 160773"/>
                <a:gd name="connsiteY1" fmla="*/ 0 h 683288"/>
                <a:gd name="connsiteX2" fmla="*/ 0 w 160773"/>
                <a:gd name="connsiteY2" fmla="*/ 683288 h 683288"/>
                <a:gd name="connsiteX3" fmla="*/ 160773 w 160773"/>
                <a:gd name="connsiteY3" fmla="*/ 683288 h 683288"/>
                <a:gd name="connsiteX0" fmla="*/ 105508 w 105508"/>
                <a:gd name="connsiteY0" fmla="*/ 233 h 693568"/>
                <a:gd name="connsiteX1" fmla="*/ 0 w 105508"/>
                <a:gd name="connsiteY1" fmla="*/ 0 h 693568"/>
                <a:gd name="connsiteX2" fmla="*/ 0 w 105508"/>
                <a:gd name="connsiteY2" fmla="*/ 683288 h 693568"/>
                <a:gd name="connsiteX3" fmla="*/ 95459 w 105508"/>
                <a:gd name="connsiteY3" fmla="*/ 693568 h 693568"/>
                <a:gd name="connsiteX0" fmla="*/ 105508 w 105508"/>
                <a:gd name="connsiteY0" fmla="*/ 233 h 683288"/>
                <a:gd name="connsiteX1" fmla="*/ 0 w 105508"/>
                <a:gd name="connsiteY1" fmla="*/ 0 h 683288"/>
                <a:gd name="connsiteX2" fmla="*/ 0 w 105508"/>
                <a:gd name="connsiteY2" fmla="*/ 683288 h 683288"/>
                <a:gd name="connsiteX3" fmla="*/ 95459 w 105508"/>
                <a:gd name="connsiteY3" fmla="*/ 673009 h 683288"/>
                <a:gd name="connsiteX0" fmla="*/ 105508 w 105508"/>
                <a:gd name="connsiteY0" fmla="*/ 233 h 693570"/>
                <a:gd name="connsiteX1" fmla="*/ 0 w 105508"/>
                <a:gd name="connsiteY1" fmla="*/ 0 h 693570"/>
                <a:gd name="connsiteX2" fmla="*/ 0 w 105508"/>
                <a:gd name="connsiteY2" fmla="*/ 683288 h 693570"/>
                <a:gd name="connsiteX3" fmla="*/ 85411 w 105508"/>
                <a:gd name="connsiteY3" fmla="*/ 693570 h 693570"/>
                <a:gd name="connsiteX0" fmla="*/ 160773 w 160773"/>
                <a:gd name="connsiteY0" fmla="*/ 0 h 775576"/>
                <a:gd name="connsiteX1" fmla="*/ 0 w 160773"/>
                <a:gd name="connsiteY1" fmla="*/ 82006 h 775576"/>
                <a:gd name="connsiteX2" fmla="*/ 0 w 160773"/>
                <a:gd name="connsiteY2" fmla="*/ 765294 h 775576"/>
                <a:gd name="connsiteX3" fmla="*/ 85411 w 160773"/>
                <a:gd name="connsiteY3" fmla="*/ 775576 h 775576"/>
                <a:gd name="connsiteX0" fmla="*/ 160773 w 160773"/>
                <a:gd name="connsiteY0" fmla="*/ 0 h 826976"/>
                <a:gd name="connsiteX1" fmla="*/ 0 w 160773"/>
                <a:gd name="connsiteY1" fmla="*/ 82006 h 826976"/>
                <a:gd name="connsiteX2" fmla="*/ 0 w 160773"/>
                <a:gd name="connsiteY2" fmla="*/ 765294 h 826976"/>
                <a:gd name="connsiteX3" fmla="*/ 160773 w 160773"/>
                <a:gd name="connsiteY3" fmla="*/ 826976 h 826976"/>
                <a:gd name="connsiteX0" fmla="*/ 160773 w 160773"/>
                <a:gd name="connsiteY0" fmla="*/ 0 h 826976"/>
                <a:gd name="connsiteX1" fmla="*/ 0 w 160773"/>
                <a:gd name="connsiteY1" fmla="*/ 82006 h 826976"/>
                <a:gd name="connsiteX2" fmla="*/ 85410 w 160773"/>
                <a:gd name="connsiteY2" fmla="*/ 775575 h 826976"/>
                <a:gd name="connsiteX3" fmla="*/ 160773 w 160773"/>
                <a:gd name="connsiteY3" fmla="*/ 826976 h 826976"/>
                <a:gd name="connsiteX0" fmla="*/ 75363 w 75363"/>
                <a:gd name="connsiteY0" fmla="*/ 0 h 826976"/>
                <a:gd name="connsiteX1" fmla="*/ 0 w 75363"/>
                <a:gd name="connsiteY1" fmla="*/ 112847 h 826976"/>
                <a:gd name="connsiteX2" fmla="*/ 0 w 75363"/>
                <a:gd name="connsiteY2" fmla="*/ 775575 h 826976"/>
                <a:gd name="connsiteX3" fmla="*/ 75363 w 75363"/>
                <a:gd name="connsiteY3" fmla="*/ 826976 h 826976"/>
                <a:gd name="connsiteX0" fmla="*/ 75363 w 75363"/>
                <a:gd name="connsiteY0" fmla="*/ 0 h 826976"/>
                <a:gd name="connsiteX1" fmla="*/ 10048 w 75363"/>
                <a:gd name="connsiteY1" fmla="*/ 51167 h 826976"/>
                <a:gd name="connsiteX2" fmla="*/ 0 w 75363"/>
                <a:gd name="connsiteY2" fmla="*/ 775575 h 826976"/>
                <a:gd name="connsiteX3" fmla="*/ 75363 w 75363"/>
                <a:gd name="connsiteY3" fmla="*/ 826976 h 826976"/>
                <a:gd name="connsiteX0" fmla="*/ 65315 w 65315"/>
                <a:gd name="connsiteY0" fmla="*/ 0 h 826976"/>
                <a:gd name="connsiteX1" fmla="*/ 0 w 65315"/>
                <a:gd name="connsiteY1" fmla="*/ 51167 h 826976"/>
                <a:gd name="connsiteX2" fmla="*/ 5024 w 65315"/>
                <a:gd name="connsiteY2" fmla="*/ 816695 h 826976"/>
                <a:gd name="connsiteX3" fmla="*/ 65315 w 65315"/>
                <a:gd name="connsiteY3" fmla="*/ 826976 h 826976"/>
                <a:gd name="connsiteX0" fmla="*/ 65315 w 65315"/>
                <a:gd name="connsiteY0" fmla="*/ 0 h 826976"/>
                <a:gd name="connsiteX1" fmla="*/ 0 w 65315"/>
                <a:gd name="connsiteY1" fmla="*/ 51167 h 826976"/>
                <a:gd name="connsiteX2" fmla="*/ 5024 w 65315"/>
                <a:gd name="connsiteY2" fmla="*/ 826975 h 826976"/>
                <a:gd name="connsiteX3" fmla="*/ 65315 w 65315"/>
                <a:gd name="connsiteY3" fmla="*/ 826976 h 826976"/>
                <a:gd name="connsiteX0" fmla="*/ 65798 w 65798"/>
                <a:gd name="connsiteY0" fmla="*/ 0 h 826976"/>
                <a:gd name="connsiteX1" fmla="*/ 483 w 65798"/>
                <a:gd name="connsiteY1" fmla="*/ 51167 h 826976"/>
                <a:gd name="connsiteX2" fmla="*/ 483 w 65798"/>
                <a:gd name="connsiteY2" fmla="*/ 806415 h 826976"/>
                <a:gd name="connsiteX3" fmla="*/ 65798 w 65798"/>
                <a:gd name="connsiteY3" fmla="*/ 826976 h 82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98" h="826976">
                  <a:moveTo>
                    <a:pt x="65798" y="0"/>
                  </a:moveTo>
                  <a:lnTo>
                    <a:pt x="483" y="51167"/>
                  </a:lnTo>
                  <a:cubicBezTo>
                    <a:pt x="2158" y="306343"/>
                    <a:pt x="-1192" y="551239"/>
                    <a:pt x="483" y="806415"/>
                  </a:cubicBezTo>
                  <a:lnTo>
                    <a:pt x="65798" y="826976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34" name="Straight Connector 33"/>
            <p:cNvCxnSpPr>
              <a:stCxn id="21" idx="3"/>
            </p:cNvCxnSpPr>
            <p:nvPr/>
          </p:nvCxnSpPr>
          <p:spPr>
            <a:xfrm>
              <a:off x="2164950" y="1584853"/>
              <a:ext cx="1244501" cy="11519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656501" y="2849007"/>
            <a:ext cx="4097062" cy="3222112"/>
            <a:chOff x="492376" y="2136755"/>
            <a:chExt cx="3072796" cy="2416584"/>
          </a:xfrm>
        </p:grpSpPr>
        <p:sp>
          <p:nvSpPr>
            <p:cNvPr id="22" name="TextBox 21"/>
            <p:cNvSpPr txBox="1"/>
            <p:nvPr/>
          </p:nvSpPr>
          <p:spPr>
            <a:xfrm>
              <a:off x="728018" y="2136755"/>
              <a:ext cx="1436932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67" dirty="0">
                  <a:solidFill>
                    <a:schemeClr val="bg1"/>
                  </a:solidFill>
                </a:rPr>
                <a:t>HTTP Response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92376" y="2557750"/>
              <a:ext cx="1672573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67" dirty="0">
                  <a:solidFill>
                    <a:schemeClr val="bg1"/>
                  </a:solidFill>
                </a:rPr>
                <a:t>Response Headers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3253" y="3593842"/>
              <a:ext cx="1631697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67" dirty="0">
                  <a:solidFill>
                    <a:schemeClr val="bg1"/>
                  </a:solidFill>
                </a:rPr>
                <a:t>Response Payload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94492" y="3134006"/>
              <a:ext cx="97045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&lt;blank line&gt;</a:t>
              </a:r>
            </a:p>
          </p:txBody>
        </p:sp>
        <p:cxnSp>
          <p:nvCxnSpPr>
            <p:cNvPr id="41" name="Straight Connector 40"/>
            <p:cNvCxnSpPr>
              <a:stCxn id="22" idx="3"/>
            </p:cNvCxnSpPr>
            <p:nvPr/>
          </p:nvCxnSpPr>
          <p:spPr>
            <a:xfrm>
              <a:off x="2164950" y="2279126"/>
              <a:ext cx="1400222" cy="11519"/>
            </a:xfrm>
            <a:prstGeom prst="line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reeform 43"/>
            <p:cNvSpPr/>
            <p:nvPr/>
          </p:nvSpPr>
          <p:spPr>
            <a:xfrm>
              <a:off x="3404397" y="2387403"/>
              <a:ext cx="150727" cy="808347"/>
            </a:xfrm>
            <a:custGeom>
              <a:avLst/>
              <a:gdLst>
                <a:gd name="connsiteX0" fmla="*/ 140677 w 160773"/>
                <a:gd name="connsiteY0" fmla="*/ 0 h 693336"/>
                <a:gd name="connsiteX1" fmla="*/ 0 w 160773"/>
                <a:gd name="connsiteY1" fmla="*/ 10048 h 693336"/>
                <a:gd name="connsiteX2" fmla="*/ 0 w 160773"/>
                <a:gd name="connsiteY2" fmla="*/ 693336 h 693336"/>
                <a:gd name="connsiteX3" fmla="*/ 160773 w 160773"/>
                <a:gd name="connsiteY3" fmla="*/ 693336 h 693336"/>
                <a:gd name="connsiteX0" fmla="*/ 105508 w 160773"/>
                <a:gd name="connsiteY0" fmla="*/ 20793 h 683288"/>
                <a:gd name="connsiteX1" fmla="*/ 0 w 160773"/>
                <a:gd name="connsiteY1" fmla="*/ 0 h 683288"/>
                <a:gd name="connsiteX2" fmla="*/ 0 w 160773"/>
                <a:gd name="connsiteY2" fmla="*/ 683288 h 683288"/>
                <a:gd name="connsiteX3" fmla="*/ 160773 w 160773"/>
                <a:gd name="connsiteY3" fmla="*/ 683288 h 683288"/>
                <a:gd name="connsiteX0" fmla="*/ 105508 w 160773"/>
                <a:gd name="connsiteY0" fmla="*/ 233 h 683288"/>
                <a:gd name="connsiteX1" fmla="*/ 0 w 160773"/>
                <a:gd name="connsiteY1" fmla="*/ 0 h 683288"/>
                <a:gd name="connsiteX2" fmla="*/ 0 w 160773"/>
                <a:gd name="connsiteY2" fmla="*/ 683288 h 683288"/>
                <a:gd name="connsiteX3" fmla="*/ 160773 w 160773"/>
                <a:gd name="connsiteY3" fmla="*/ 683288 h 683288"/>
                <a:gd name="connsiteX0" fmla="*/ 105508 w 105508"/>
                <a:gd name="connsiteY0" fmla="*/ 233 h 693568"/>
                <a:gd name="connsiteX1" fmla="*/ 0 w 105508"/>
                <a:gd name="connsiteY1" fmla="*/ 0 h 693568"/>
                <a:gd name="connsiteX2" fmla="*/ 0 w 105508"/>
                <a:gd name="connsiteY2" fmla="*/ 683288 h 693568"/>
                <a:gd name="connsiteX3" fmla="*/ 95459 w 105508"/>
                <a:gd name="connsiteY3" fmla="*/ 693568 h 693568"/>
                <a:gd name="connsiteX0" fmla="*/ 105508 w 105508"/>
                <a:gd name="connsiteY0" fmla="*/ 233 h 683288"/>
                <a:gd name="connsiteX1" fmla="*/ 0 w 105508"/>
                <a:gd name="connsiteY1" fmla="*/ 0 h 683288"/>
                <a:gd name="connsiteX2" fmla="*/ 0 w 105508"/>
                <a:gd name="connsiteY2" fmla="*/ 683288 h 683288"/>
                <a:gd name="connsiteX3" fmla="*/ 95459 w 105508"/>
                <a:gd name="connsiteY3" fmla="*/ 673009 h 683288"/>
                <a:gd name="connsiteX0" fmla="*/ 105508 w 105508"/>
                <a:gd name="connsiteY0" fmla="*/ 233 h 693570"/>
                <a:gd name="connsiteX1" fmla="*/ 0 w 105508"/>
                <a:gd name="connsiteY1" fmla="*/ 0 h 693570"/>
                <a:gd name="connsiteX2" fmla="*/ 0 w 105508"/>
                <a:gd name="connsiteY2" fmla="*/ 683288 h 693570"/>
                <a:gd name="connsiteX3" fmla="*/ 85411 w 105508"/>
                <a:gd name="connsiteY3" fmla="*/ 693570 h 693570"/>
                <a:gd name="connsiteX0" fmla="*/ 160773 w 160773"/>
                <a:gd name="connsiteY0" fmla="*/ 0 h 775576"/>
                <a:gd name="connsiteX1" fmla="*/ 0 w 160773"/>
                <a:gd name="connsiteY1" fmla="*/ 82006 h 775576"/>
                <a:gd name="connsiteX2" fmla="*/ 0 w 160773"/>
                <a:gd name="connsiteY2" fmla="*/ 765294 h 775576"/>
                <a:gd name="connsiteX3" fmla="*/ 85411 w 160773"/>
                <a:gd name="connsiteY3" fmla="*/ 775576 h 775576"/>
                <a:gd name="connsiteX0" fmla="*/ 160773 w 160773"/>
                <a:gd name="connsiteY0" fmla="*/ 0 h 826976"/>
                <a:gd name="connsiteX1" fmla="*/ 0 w 160773"/>
                <a:gd name="connsiteY1" fmla="*/ 82006 h 826976"/>
                <a:gd name="connsiteX2" fmla="*/ 0 w 160773"/>
                <a:gd name="connsiteY2" fmla="*/ 765294 h 826976"/>
                <a:gd name="connsiteX3" fmla="*/ 160773 w 160773"/>
                <a:gd name="connsiteY3" fmla="*/ 826976 h 826976"/>
                <a:gd name="connsiteX0" fmla="*/ 160773 w 160773"/>
                <a:gd name="connsiteY0" fmla="*/ 0 h 826976"/>
                <a:gd name="connsiteX1" fmla="*/ 0 w 160773"/>
                <a:gd name="connsiteY1" fmla="*/ 82006 h 826976"/>
                <a:gd name="connsiteX2" fmla="*/ 85410 w 160773"/>
                <a:gd name="connsiteY2" fmla="*/ 775575 h 826976"/>
                <a:gd name="connsiteX3" fmla="*/ 160773 w 160773"/>
                <a:gd name="connsiteY3" fmla="*/ 826976 h 826976"/>
                <a:gd name="connsiteX0" fmla="*/ 75363 w 75363"/>
                <a:gd name="connsiteY0" fmla="*/ 0 h 826976"/>
                <a:gd name="connsiteX1" fmla="*/ 0 w 75363"/>
                <a:gd name="connsiteY1" fmla="*/ 112847 h 826976"/>
                <a:gd name="connsiteX2" fmla="*/ 0 w 75363"/>
                <a:gd name="connsiteY2" fmla="*/ 775575 h 826976"/>
                <a:gd name="connsiteX3" fmla="*/ 75363 w 75363"/>
                <a:gd name="connsiteY3" fmla="*/ 826976 h 826976"/>
                <a:gd name="connsiteX0" fmla="*/ 75363 w 75363"/>
                <a:gd name="connsiteY0" fmla="*/ 0 h 826976"/>
                <a:gd name="connsiteX1" fmla="*/ 0 w 75363"/>
                <a:gd name="connsiteY1" fmla="*/ 61447 h 826976"/>
                <a:gd name="connsiteX2" fmla="*/ 0 w 75363"/>
                <a:gd name="connsiteY2" fmla="*/ 775575 h 826976"/>
                <a:gd name="connsiteX3" fmla="*/ 75363 w 75363"/>
                <a:gd name="connsiteY3" fmla="*/ 826976 h 826976"/>
                <a:gd name="connsiteX0" fmla="*/ 75363 w 75363"/>
                <a:gd name="connsiteY0" fmla="*/ 0 h 826976"/>
                <a:gd name="connsiteX1" fmla="*/ 0 w 75363"/>
                <a:gd name="connsiteY1" fmla="*/ 61447 h 826976"/>
                <a:gd name="connsiteX2" fmla="*/ 0 w 75363"/>
                <a:gd name="connsiteY2" fmla="*/ 806415 h 826976"/>
                <a:gd name="connsiteX3" fmla="*/ 75363 w 75363"/>
                <a:gd name="connsiteY3" fmla="*/ 826976 h 82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63" h="826976">
                  <a:moveTo>
                    <a:pt x="75363" y="0"/>
                  </a:moveTo>
                  <a:lnTo>
                    <a:pt x="0" y="61447"/>
                  </a:lnTo>
                  <a:lnTo>
                    <a:pt x="0" y="806415"/>
                  </a:lnTo>
                  <a:lnTo>
                    <a:pt x="75363" y="826976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45" name="Straight Connector 44"/>
            <p:cNvCxnSpPr>
              <a:stCxn id="23" idx="3"/>
            </p:cNvCxnSpPr>
            <p:nvPr/>
          </p:nvCxnSpPr>
          <p:spPr>
            <a:xfrm>
              <a:off x="2164949" y="2700121"/>
              <a:ext cx="1249496" cy="11519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5" idx="3"/>
            </p:cNvCxnSpPr>
            <p:nvPr/>
          </p:nvCxnSpPr>
          <p:spPr>
            <a:xfrm>
              <a:off x="2164950" y="3260964"/>
              <a:ext cx="1400222" cy="1838"/>
            </a:xfrm>
            <a:prstGeom prst="line">
              <a:avLst/>
            </a:prstGeom>
            <a:ln w="12700">
              <a:solidFill>
                <a:schemeClr val="tx1">
                  <a:lumMod val="60000"/>
                  <a:lumOff val="4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52"/>
            <p:cNvSpPr/>
            <p:nvPr/>
          </p:nvSpPr>
          <p:spPr>
            <a:xfrm>
              <a:off x="3426489" y="3324546"/>
              <a:ext cx="128636" cy="1228793"/>
            </a:xfrm>
            <a:custGeom>
              <a:avLst/>
              <a:gdLst>
                <a:gd name="connsiteX0" fmla="*/ 140677 w 160773"/>
                <a:gd name="connsiteY0" fmla="*/ 0 h 693336"/>
                <a:gd name="connsiteX1" fmla="*/ 0 w 160773"/>
                <a:gd name="connsiteY1" fmla="*/ 10048 h 693336"/>
                <a:gd name="connsiteX2" fmla="*/ 0 w 160773"/>
                <a:gd name="connsiteY2" fmla="*/ 693336 h 693336"/>
                <a:gd name="connsiteX3" fmla="*/ 160773 w 160773"/>
                <a:gd name="connsiteY3" fmla="*/ 693336 h 693336"/>
                <a:gd name="connsiteX0" fmla="*/ 105508 w 160773"/>
                <a:gd name="connsiteY0" fmla="*/ 20793 h 683288"/>
                <a:gd name="connsiteX1" fmla="*/ 0 w 160773"/>
                <a:gd name="connsiteY1" fmla="*/ 0 h 683288"/>
                <a:gd name="connsiteX2" fmla="*/ 0 w 160773"/>
                <a:gd name="connsiteY2" fmla="*/ 683288 h 683288"/>
                <a:gd name="connsiteX3" fmla="*/ 160773 w 160773"/>
                <a:gd name="connsiteY3" fmla="*/ 683288 h 683288"/>
                <a:gd name="connsiteX0" fmla="*/ 105508 w 160773"/>
                <a:gd name="connsiteY0" fmla="*/ 233 h 683288"/>
                <a:gd name="connsiteX1" fmla="*/ 0 w 160773"/>
                <a:gd name="connsiteY1" fmla="*/ 0 h 683288"/>
                <a:gd name="connsiteX2" fmla="*/ 0 w 160773"/>
                <a:gd name="connsiteY2" fmla="*/ 683288 h 683288"/>
                <a:gd name="connsiteX3" fmla="*/ 160773 w 160773"/>
                <a:gd name="connsiteY3" fmla="*/ 683288 h 683288"/>
                <a:gd name="connsiteX0" fmla="*/ 105508 w 105508"/>
                <a:gd name="connsiteY0" fmla="*/ 233 h 693568"/>
                <a:gd name="connsiteX1" fmla="*/ 0 w 105508"/>
                <a:gd name="connsiteY1" fmla="*/ 0 h 693568"/>
                <a:gd name="connsiteX2" fmla="*/ 0 w 105508"/>
                <a:gd name="connsiteY2" fmla="*/ 683288 h 693568"/>
                <a:gd name="connsiteX3" fmla="*/ 95459 w 105508"/>
                <a:gd name="connsiteY3" fmla="*/ 693568 h 693568"/>
                <a:gd name="connsiteX0" fmla="*/ 105508 w 105508"/>
                <a:gd name="connsiteY0" fmla="*/ 233 h 683288"/>
                <a:gd name="connsiteX1" fmla="*/ 0 w 105508"/>
                <a:gd name="connsiteY1" fmla="*/ 0 h 683288"/>
                <a:gd name="connsiteX2" fmla="*/ 0 w 105508"/>
                <a:gd name="connsiteY2" fmla="*/ 683288 h 683288"/>
                <a:gd name="connsiteX3" fmla="*/ 95459 w 105508"/>
                <a:gd name="connsiteY3" fmla="*/ 673009 h 683288"/>
                <a:gd name="connsiteX0" fmla="*/ 105508 w 105508"/>
                <a:gd name="connsiteY0" fmla="*/ 233 h 693570"/>
                <a:gd name="connsiteX1" fmla="*/ 0 w 105508"/>
                <a:gd name="connsiteY1" fmla="*/ 0 h 693570"/>
                <a:gd name="connsiteX2" fmla="*/ 0 w 105508"/>
                <a:gd name="connsiteY2" fmla="*/ 683288 h 693570"/>
                <a:gd name="connsiteX3" fmla="*/ 85411 w 105508"/>
                <a:gd name="connsiteY3" fmla="*/ 693570 h 693570"/>
                <a:gd name="connsiteX0" fmla="*/ 160773 w 160773"/>
                <a:gd name="connsiteY0" fmla="*/ 0 h 775576"/>
                <a:gd name="connsiteX1" fmla="*/ 0 w 160773"/>
                <a:gd name="connsiteY1" fmla="*/ 82006 h 775576"/>
                <a:gd name="connsiteX2" fmla="*/ 0 w 160773"/>
                <a:gd name="connsiteY2" fmla="*/ 765294 h 775576"/>
                <a:gd name="connsiteX3" fmla="*/ 85411 w 160773"/>
                <a:gd name="connsiteY3" fmla="*/ 775576 h 775576"/>
                <a:gd name="connsiteX0" fmla="*/ 160773 w 160773"/>
                <a:gd name="connsiteY0" fmla="*/ 0 h 826976"/>
                <a:gd name="connsiteX1" fmla="*/ 0 w 160773"/>
                <a:gd name="connsiteY1" fmla="*/ 82006 h 826976"/>
                <a:gd name="connsiteX2" fmla="*/ 0 w 160773"/>
                <a:gd name="connsiteY2" fmla="*/ 765294 h 826976"/>
                <a:gd name="connsiteX3" fmla="*/ 160773 w 160773"/>
                <a:gd name="connsiteY3" fmla="*/ 826976 h 826976"/>
                <a:gd name="connsiteX0" fmla="*/ 160773 w 160773"/>
                <a:gd name="connsiteY0" fmla="*/ 0 h 826976"/>
                <a:gd name="connsiteX1" fmla="*/ 0 w 160773"/>
                <a:gd name="connsiteY1" fmla="*/ 82006 h 826976"/>
                <a:gd name="connsiteX2" fmla="*/ 85410 w 160773"/>
                <a:gd name="connsiteY2" fmla="*/ 775575 h 826976"/>
                <a:gd name="connsiteX3" fmla="*/ 160773 w 160773"/>
                <a:gd name="connsiteY3" fmla="*/ 826976 h 826976"/>
                <a:gd name="connsiteX0" fmla="*/ 75363 w 75363"/>
                <a:gd name="connsiteY0" fmla="*/ 0 h 826976"/>
                <a:gd name="connsiteX1" fmla="*/ 0 w 75363"/>
                <a:gd name="connsiteY1" fmla="*/ 112847 h 826976"/>
                <a:gd name="connsiteX2" fmla="*/ 0 w 75363"/>
                <a:gd name="connsiteY2" fmla="*/ 775575 h 826976"/>
                <a:gd name="connsiteX3" fmla="*/ 75363 w 75363"/>
                <a:gd name="connsiteY3" fmla="*/ 826976 h 826976"/>
                <a:gd name="connsiteX0" fmla="*/ 75363 w 80387"/>
                <a:gd name="connsiteY0" fmla="*/ 0 h 1289573"/>
                <a:gd name="connsiteX1" fmla="*/ 0 w 80387"/>
                <a:gd name="connsiteY1" fmla="*/ 112847 h 1289573"/>
                <a:gd name="connsiteX2" fmla="*/ 0 w 80387"/>
                <a:gd name="connsiteY2" fmla="*/ 775575 h 1289573"/>
                <a:gd name="connsiteX3" fmla="*/ 80387 w 80387"/>
                <a:gd name="connsiteY3" fmla="*/ 1289573 h 1289573"/>
                <a:gd name="connsiteX0" fmla="*/ 75363 w 80387"/>
                <a:gd name="connsiteY0" fmla="*/ 0 h 1289573"/>
                <a:gd name="connsiteX1" fmla="*/ 0 w 80387"/>
                <a:gd name="connsiteY1" fmla="*/ 112847 h 1289573"/>
                <a:gd name="connsiteX2" fmla="*/ 25121 w 80387"/>
                <a:gd name="connsiteY2" fmla="*/ 1269011 h 1289573"/>
                <a:gd name="connsiteX3" fmla="*/ 80387 w 80387"/>
                <a:gd name="connsiteY3" fmla="*/ 1289573 h 1289573"/>
                <a:gd name="connsiteX0" fmla="*/ 50242 w 55266"/>
                <a:gd name="connsiteY0" fmla="*/ 0 h 1289573"/>
                <a:gd name="connsiteX1" fmla="*/ 0 w 55266"/>
                <a:gd name="connsiteY1" fmla="*/ 51168 h 1289573"/>
                <a:gd name="connsiteX2" fmla="*/ 0 w 55266"/>
                <a:gd name="connsiteY2" fmla="*/ 1269011 h 1289573"/>
                <a:gd name="connsiteX3" fmla="*/ 55266 w 55266"/>
                <a:gd name="connsiteY3" fmla="*/ 1289573 h 128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66" h="1289573">
                  <a:moveTo>
                    <a:pt x="50242" y="0"/>
                  </a:moveTo>
                  <a:lnTo>
                    <a:pt x="0" y="51168"/>
                  </a:lnTo>
                  <a:lnTo>
                    <a:pt x="0" y="1269011"/>
                  </a:lnTo>
                  <a:lnTo>
                    <a:pt x="55266" y="1289573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54" name="Straight Connector 53"/>
            <p:cNvCxnSpPr>
              <a:stCxn id="24" idx="3"/>
            </p:cNvCxnSpPr>
            <p:nvPr/>
          </p:nvCxnSpPr>
          <p:spPr>
            <a:xfrm>
              <a:off x="2164950" y="3736213"/>
              <a:ext cx="1271586" cy="11519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715530" y="5448547"/>
            <a:ext cx="3571253" cy="502573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Note:  </a:t>
            </a:r>
            <a:r>
              <a:rPr lang="en-US" sz="1333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all exchanged as simple text over a TCP/TLS connection.</a:t>
            </a:r>
          </a:p>
        </p:txBody>
      </p:sp>
    </p:spTree>
    <p:extLst>
      <p:ext uri="{BB962C8B-B14F-4D97-AF65-F5344CB8AC3E}">
        <p14:creationId xmlns:p14="http://schemas.microsoft.com/office/powerpoint/2010/main" val="2371158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9448B6-3C64-8B46-8A66-070257EC91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3688" y="1797051"/>
            <a:ext cx="11233174" cy="4110792"/>
          </a:xfrm>
        </p:spPr>
        <p:txBody>
          <a:bodyPr/>
          <a:lstStyle/>
          <a:p>
            <a:r>
              <a:rPr lang="en-US" dirty="0"/>
              <a:t>curl https://deckofcardsapi.com/api/deck/new/</a:t>
            </a:r>
          </a:p>
          <a:p>
            <a:r>
              <a:rPr lang="en-US" dirty="0"/>
              <a:t>No authentication needed</a:t>
            </a:r>
          </a:p>
          <a:p>
            <a:r>
              <a:rPr lang="en-US" dirty="0"/>
              <a:t>Well-constructed API </a:t>
            </a:r>
          </a:p>
          <a:p>
            <a:r>
              <a:rPr lang="en-US" dirty="0"/>
              <a:t>Understandable actions and data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11C24-657A-7B44-9D3A-2D5C50C53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Deck of Cards API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6E12B5-5E51-1F4A-8F31-A28B4958E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1329"/>
            <a:ext cx="12192000" cy="48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0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6401" y="1430870"/>
            <a:ext cx="11036459" cy="4690532"/>
          </a:xfrm>
        </p:spPr>
        <p:txBody>
          <a:bodyPr/>
          <a:lstStyle/>
          <a:p>
            <a:r>
              <a:rPr lang="en-US" altLang="fr-FR" sz="2400" b="1" dirty="0"/>
              <a:t>None</a:t>
            </a:r>
            <a:r>
              <a:rPr lang="en-US" altLang="fr-FR" sz="2400" dirty="0"/>
              <a:t>: the Web API resource is public, anybody can place call. </a:t>
            </a:r>
          </a:p>
          <a:p>
            <a:r>
              <a:rPr lang="en-US" altLang="fr-FR" sz="2400" b="1" dirty="0"/>
              <a:t>Basic HTTP</a:t>
            </a:r>
            <a:r>
              <a:rPr lang="en-US" altLang="fr-FR" sz="2400" dirty="0"/>
              <a:t>: a username and password are passed to the server in an encoded string. </a:t>
            </a:r>
          </a:p>
          <a:p>
            <a:pPr lvl="1"/>
            <a:r>
              <a:rPr lang="fr-FR" altLang="fr-FR" sz="2000" dirty="0"/>
              <a:t>Authorization: Basic ENCODEDSTRING</a:t>
            </a:r>
            <a:endParaRPr lang="en-US" altLang="fr-FR" sz="2000" dirty="0"/>
          </a:p>
          <a:p>
            <a:r>
              <a:rPr lang="en-US" altLang="fr-FR" sz="2400" b="1" dirty="0"/>
              <a:t>Token</a:t>
            </a:r>
            <a:r>
              <a:rPr lang="en-US" altLang="fr-FR" sz="2400" dirty="0"/>
              <a:t>: a secret generally retrieved from the Web API developer portal. Keyword (such as, a token) is API dependent.</a:t>
            </a:r>
          </a:p>
          <a:p>
            <a:pPr lvl="1"/>
            <a:r>
              <a:rPr lang="en-US" altLang="fr-FR" sz="2000" dirty="0"/>
              <a:t>Authorization: Token aikasf8adf9asd9akasdf0asd</a:t>
            </a:r>
          </a:p>
          <a:p>
            <a:r>
              <a:rPr lang="en-US" altLang="fr-FR" sz="2400" b="1" dirty="0"/>
              <a:t>OAuth</a:t>
            </a:r>
            <a:r>
              <a:rPr lang="en-US" altLang="fr-FR" sz="2400" dirty="0"/>
              <a:t>: Standard framework for a flow to retrieve an access token from an Identity Provider. </a:t>
            </a:r>
          </a:p>
          <a:p>
            <a:pPr lvl="1"/>
            <a:r>
              <a:rPr lang="en-US" altLang="fr-FR" sz="2000" dirty="0"/>
              <a:t>Authorization: Bearer 8a9af9adadf0asdf0adfa0af</a:t>
            </a:r>
          </a:p>
          <a:p>
            <a:r>
              <a:rPr lang="en-US" altLang="fr-FR" sz="2400" dirty="0"/>
              <a:t>Authorization can be short-lived and require refreshing of tokens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Authentication and Security</a:t>
            </a:r>
          </a:p>
        </p:txBody>
      </p:sp>
    </p:spTree>
    <p:extLst>
      <p:ext uri="{BB962C8B-B14F-4D97-AF65-F5344CB8AC3E}">
        <p14:creationId xmlns:p14="http://schemas.microsoft.com/office/powerpoint/2010/main" val="352645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dirty="0">
                <a:ea typeface="ＭＳ Ｐゴシック" pitchFamily="34" charset="-128"/>
                <a:cs typeface="CiscoSans" pitchFamily="34" charset="0"/>
              </a:rPr>
              <a:t>KAHOOT</a:t>
            </a:r>
            <a:endParaRPr altLang="en-US" sz="4267" dirty="0">
              <a:ea typeface="ＭＳ Ｐゴシック" pitchFamily="34" charset="-128"/>
              <a:cs typeface="Cisco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40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83689" y="1797051"/>
            <a:ext cx="6068124" cy="4110792"/>
          </a:xfrm>
        </p:spPr>
        <p:txBody>
          <a:bodyPr/>
          <a:lstStyle/>
          <a:p>
            <a:r>
              <a:rPr lang="en-US" sz="2400" dirty="0"/>
              <a:t>curl </a:t>
            </a:r>
          </a:p>
          <a:p>
            <a:pPr lvl="1"/>
            <a:r>
              <a:rPr lang="en-US" sz="2000" dirty="0"/>
              <a:t>Linux command line application</a:t>
            </a:r>
          </a:p>
          <a:p>
            <a:r>
              <a:rPr lang="en-US" sz="2400" dirty="0"/>
              <a:t>Postman</a:t>
            </a:r>
          </a:p>
          <a:p>
            <a:pPr lvl="1"/>
            <a:r>
              <a:rPr lang="en-US" sz="2000" dirty="0"/>
              <a:t>API testing application and framework</a:t>
            </a:r>
          </a:p>
          <a:p>
            <a:r>
              <a:rPr lang="en-US" sz="2400" dirty="0"/>
              <a:t>Requests </a:t>
            </a:r>
          </a:p>
          <a:p>
            <a:pPr lvl="1"/>
            <a:r>
              <a:rPr lang="en-US" sz="2000" dirty="0"/>
              <a:t>Python library for scripting</a:t>
            </a:r>
          </a:p>
          <a:p>
            <a:r>
              <a:rPr lang="en-US" sz="2400" dirty="0" err="1"/>
              <a:t>OpenAPI</a:t>
            </a:r>
            <a:r>
              <a:rPr lang="en-US" sz="2400" dirty="0"/>
              <a:t>/Swagger</a:t>
            </a:r>
          </a:p>
          <a:p>
            <a:pPr lvl="1"/>
            <a:r>
              <a:rPr lang="en-US" sz="2000" dirty="0"/>
              <a:t>Dynamic API Documentation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Options for Working with REST APIs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415" y="1430868"/>
            <a:ext cx="4593183" cy="39510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799" y="3117670"/>
            <a:ext cx="4804252" cy="286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6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3AD5403-3364-A44F-B0FA-8B6E183DE1F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55233" y="1220545"/>
            <a:ext cx="10130723" cy="3426595"/>
          </a:xfrm>
        </p:spPr>
        <p:txBody>
          <a:bodyPr/>
          <a:lstStyle/>
          <a:p>
            <a:r>
              <a:rPr lang="en-US" dirty="0"/>
              <a:t>Lab 1: What Are Rest APIs? An Overview</a:t>
            </a:r>
          </a:p>
        </p:txBody>
      </p:sp>
    </p:spTree>
    <p:extLst>
      <p:ext uri="{BB962C8B-B14F-4D97-AF65-F5344CB8AC3E}">
        <p14:creationId xmlns:p14="http://schemas.microsoft.com/office/powerpoint/2010/main" val="412282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703051" y="6606117"/>
            <a:ext cx="488949" cy="25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3667"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990575" indent="-380990" defTabSz="683667"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523962" indent="-304792" defTabSz="683667"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2133547" indent="-304792" defTabSz="683667"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743131" indent="-304792" defTabSz="683667"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3352716" indent="-304792" defTabSz="683667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962301" indent="-304792" defTabSz="683667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4571886" indent="-304792" defTabSz="683667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5181470" indent="-304792" defTabSz="683667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DBA82921-F839-4069-8006-68462A569A63}" type="slidenum">
              <a:rPr lang="en-US" altLang="en-US" sz="800">
                <a:solidFill>
                  <a:srgbClr val="595959"/>
                </a:solidFill>
              </a:rPr>
              <a:pPr/>
              <a:t>3</a:t>
            </a:fld>
            <a:endParaRPr lang="en-US" altLang="en-US" sz="800">
              <a:solidFill>
                <a:srgbClr val="595959"/>
              </a:solidFill>
            </a:endParaRPr>
          </a:p>
        </p:txBody>
      </p:sp>
      <p:sp>
        <p:nvSpPr>
          <p:cNvPr id="69636" name="Rectangle 5"/>
          <p:cNvSpPr txBox="1">
            <a:spLocks noChangeArrowheads="1"/>
          </p:cNvSpPr>
          <p:nvPr/>
        </p:nvSpPr>
        <p:spPr bwMode="auto">
          <a:xfrm>
            <a:off x="406401" y="1351493"/>
            <a:ext cx="6048188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85763" indent="-19367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ts val="1600"/>
              </a:spcBef>
              <a:buClr>
                <a:srgbClr val="0C65B7"/>
              </a:buClr>
              <a:buSzPct val="100000"/>
            </a:pPr>
            <a:r>
              <a:rPr lang="en-US" altLang="en-US" sz="2933" b="1" dirty="0">
                <a:solidFill>
                  <a:srgbClr val="676767"/>
                </a:solidFill>
                <a:sym typeface="Arial" pitchFamily="34" charset="0"/>
              </a:rPr>
              <a:t>What is REST?</a:t>
            </a:r>
          </a:p>
          <a:p>
            <a:pPr lvl="1">
              <a:lnSpc>
                <a:spcPct val="130000"/>
              </a:lnSpc>
              <a:spcBef>
                <a:spcPts val="533"/>
              </a:spcBef>
              <a:buClr>
                <a:srgbClr val="0C65B7"/>
              </a:buClr>
              <a:buSzPct val="100000"/>
              <a:buFont typeface="Arial" pitchFamily="34" charset="0"/>
              <a:buChar char="–"/>
            </a:pPr>
            <a:r>
              <a:rPr lang="en-US" altLang="en-US" b="1" dirty="0" err="1">
                <a:solidFill>
                  <a:srgbClr val="676767"/>
                </a:solidFill>
                <a:sym typeface="Arial" pitchFamily="34" charset="0"/>
              </a:rPr>
              <a:t>RE</a:t>
            </a:r>
            <a:r>
              <a:rPr lang="en-US" altLang="en-US" dirty="0" err="1">
                <a:solidFill>
                  <a:srgbClr val="676767"/>
                </a:solidFill>
                <a:sym typeface="Arial" pitchFamily="34" charset="0"/>
              </a:rPr>
              <a:t>presentational</a:t>
            </a:r>
            <a:r>
              <a:rPr lang="en-US" altLang="en-US" dirty="0">
                <a:solidFill>
                  <a:srgbClr val="676767"/>
                </a:solidFill>
                <a:sym typeface="Arial" pitchFamily="34" charset="0"/>
              </a:rPr>
              <a:t> </a:t>
            </a:r>
            <a:r>
              <a:rPr lang="en-US" altLang="en-US" b="1" dirty="0">
                <a:solidFill>
                  <a:srgbClr val="676767"/>
                </a:solidFill>
                <a:sym typeface="Arial" pitchFamily="34" charset="0"/>
              </a:rPr>
              <a:t>S</a:t>
            </a:r>
            <a:r>
              <a:rPr lang="en-US" altLang="en-US" dirty="0">
                <a:solidFill>
                  <a:srgbClr val="676767"/>
                </a:solidFill>
                <a:sym typeface="Arial" pitchFamily="34" charset="0"/>
              </a:rPr>
              <a:t>tate </a:t>
            </a:r>
            <a:r>
              <a:rPr lang="en-US" altLang="en-US" b="1" dirty="0">
                <a:solidFill>
                  <a:srgbClr val="676767"/>
                </a:solidFill>
                <a:sym typeface="Arial" pitchFamily="34" charset="0"/>
              </a:rPr>
              <a:t>T</a:t>
            </a:r>
            <a:r>
              <a:rPr lang="en-US" altLang="en-US" dirty="0">
                <a:solidFill>
                  <a:srgbClr val="676767"/>
                </a:solidFill>
                <a:sym typeface="Arial" pitchFamily="34" charset="0"/>
              </a:rPr>
              <a:t>ransfer (REST)</a:t>
            </a:r>
          </a:p>
          <a:p>
            <a:pPr lvl="1">
              <a:lnSpc>
                <a:spcPct val="130000"/>
              </a:lnSpc>
              <a:spcBef>
                <a:spcPts val="533"/>
              </a:spcBef>
              <a:buClr>
                <a:srgbClr val="0C65B7"/>
              </a:buClr>
              <a:buSzPct val="100000"/>
              <a:buFont typeface="Arial" pitchFamily="34" charset="0"/>
              <a:buChar char="–"/>
            </a:pPr>
            <a:r>
              <a:rPr lang="en-US" altLang="en-US" dirty="0">
                <a:solidFill>
                  <a:srgbClr val="676767"/>
                </a:solidFill>
                <a:sym typeface="Arial" pitchFamily="34" charset="0"/>
              </a:rPr>
              <a:t>API framework built on HTTP</a:t>
            </a:r>
          </a:p>
          <a:p>
            <a:pPr lvl="1">
              <a:lnSpc>
                <a:spcPct val="90000"/>
              </a:lnSpc>
              <a:spcBef>
                <a:spcPts val="533"/>
              </a:spcBef>
              <a:buClr>
                <a:srgbClr val="0C65B7"/>
              </a:buClr>
              <a:buSzPct val="100000"/>
            </a:pPr>
            <a:endParaRPr lang="en-US" altLang="en-US" sz="2000" dirty="0">
              <a:solidFill>
                <a:srgbClr val="676767"/>
              </a:solidFill>
              <a:sym typeface="Arial" pitchFamily="34" charset="0"/>
            </a:endParaRPr>
          </a:p>
          <a:p>
            <a:pPr>
              <a:lnSpc>
                <a:spcPct val="90000"/>
              </a:lnSpc>
              <a:spcBef>
                <a:spcPts val="1600"/>
              </a:spcBef>
              <a:buClr>
                <a:srgbClr val="0C65B7"/>
              </a:buClr>
              <a:buSzPct val="100000"/>
            </a:pPr>
            <a:r>
              <a:rPr lang="en-US" altLang="en-US" sz="2933" b="1" dirty="0">
                <a:solidFill>
                  <a:srgbClr val="676767"/>
                </a:solidFill>
                <a:sym typeface="Arial" pitchFamily="34" charset="0"/>
              </a:rPr>
              <a:t>What is a REST Web Service?</a:t>
            </a:r>
          </a:p>
          <a:p>
            <a:pPr lvl="1">
              <a:lnSpc>
                <a:spcPct val="130000"/>
              </a:lnSpc>
              <a:spcBef>
                <a:spcPts val="533"/>
              </a:spcBef>
              <a:buClr>
                <a:srgbClr val="0C65B7"/>
              </a:buClr>
              <a:buSzPct val="100000"/>
              <a:buFont typeface="Arial" pitchFamily="34" charset="0"/>
              <a:buChar char="–"/>
            </a:pPr>
            <a:r>
              <a:rPr lang="en-US" altLang="en-US" dirty="0">
                <a:solidFill>
                  <a:srgbClr val="676767"/>
                </a:solidFill>
                <a:sym typeface="Arial" pitchFamily="34" charset="0"/>
              </a:rPr>
              <a:t>REST is </a:t>
            </a:r>
            <a:r>
              <a:rPr lang="en-US" altLang="en-US" i="1" dirty="0">
                <a:solidFill>
                  <a:srgbClr val="676767"/>
                </a:solidFill>
                <a:sym typeface="Arial" pitchFamily="34" charset="0"/>
              </a:rPr>
              <a:t>an architecture style</a:t>
            </a:r>
            <a:r>
              <a:rPr lang="en-US" altLang="en-US" dirty="0">
                <a:solidFill>
                  <a:srgbClr val="676767"/>
                </a:solidFill>
                <a:sym typeface="Arial" pitchFamily="34" charset="0"/>
              </a:rPr>
              <a:t> for designing networked applications</a:t>
            </a:r>
            <a:r>
              <a:rPr lang="en-US" altLang="en-US" b="1" dirty="0">
                <a:solidFill>
                  <a:srgbClr val="676767"/>
                </a:solidFill>
                <a:sym typeface="Arial" pitchFamily="34" charset="0"/>
              </a:rPr>
              <a:t>. </a:t>
            </a:r>
            <a:endParaRPr lang="en-US" altLang="en-US" dirty="0">
              <a:solidFill>
                <a:srgbClr val="676767"/>
              </a:solidFill>
              <a:sym typeface="Arial" pitchFamily="34" charset="0"/>
            </a:endParaRPr>
          </a:p>
          <a:p>
            <a:pPr lvl="1">
              <a:lnSpc>
                <a:spcPct val="130000"/>
              </a:lnSpc>
              <a:spcBef>
                <a:spcPts val="533"/>
              </a:spcBef>
              <a:buClr>
                <a:srgbClr val="0C65B7"/>
              </a:buClr>
              <a:buSzPct val="100000"/>
              <a:buFont typeface="Arial" pitchFamily="34" charset="0"/>
              <a:buChar char="–"/>
            </a:pPr>
            <a:r>
              <a:rPr lang="en-US" altLang="en-US" dirty="0">
                <a:solidFill>
                  <a:srgbClr val="676767"/>
                </a:solidFill>
                <a:sym typeface="Arial" pitchFamily="34" charset="0"/>
              </a:rPr>
              <a:t>Popular due to performance, scale, simplicity, and reliability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F8AE8F-ECAB-8F43-B291-6B5A910C0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4002" y="2161117"/>
            <a:ext cx="5359049" cy="28205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REST Web service</a:t>
            </a:r>
          </a:p>
        </p:txBody>
      </p:sp>
    </p:spTree>
    <p:extLst>
      <p:ext uri="{BB962C8B-B14F-4D97-AF65-F5344CB8AC3E}">
        <p14:creationId xmlns:p14="http://schemas.microsoft.com/office/powerpoint/2010/main" val="298531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51417" y="1298723"/>
            <a:ext cx="5791859" cy="48907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Requests and Response, the REST API 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2743202" y="4199467"/>
            <a:ext cx="6592711" cy="19900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7303911" y="3302001"/>
            <a:ext cx="2032000" cy="19900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038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51417" y="1298723"/>
            <a:ext cx="5791859" cy="48907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Requests and Response, the REST API Flow</a:t>
            </a:r>
          </a:p>
        </p:txBody>
      </p:sp>
      <p:sp>
        <p:nvSpPr>
          <p:cNvPr id="4" name="Rectangle 3"/>
          <p:cNvSpPr/>
          <p:nvPr/>
        </p:nvSpPr>
        <p:spPr>
          <a:xfrm>
            <a:off x="2743202" y="4199467"/>
            <a:ext cx="6592711" cy="19900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305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51417" y="1298723"/>
            <a:ext cx="5791859" cy="48907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Requests and Response, the REST API Flow</a:t>
            </a:r>
          </a:p>
        </p:txBody>
      </p:sp>
    </p:spTree>
    <p:extLst>
      <p:ext uri="{BB962C8B-B14F-4D97-AF65-F5344CB8AC3E}">
        <p14:creationId xmlns:p14="http://schemas.microsoft.com/office/powerpoint/2010/main" val="5298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11199" y="2751909"/>
            <a:ext cx="5181600" cy="2966747"/>
          </a:xfrm>
        </p:spPr>
        <p:txBody>
          <a:bodyPr/>
          <a:lstStyle/>
          <a:p>
            <a:r>
              <a:rPr lang="en-US" dirty="0"/>
              <a:t>http:// or https://</a:t>
            </a:r>
          </a:p>
          <a:p>
            <a:pPr lvl="1"/>
            <a:r>
              <a:rPr lang="en-US" dirty="0"/>
              <a:t>Define whether secure or open http</a:t>
            </a:r>
          </a:p>
          <a:p>
            <a:r>
              <a:rPr lang="en-US" b="1" dirty="0">
                <a:solidFill>
                  <a:schemeClr val="accent1"/>
                </a:solidFill>
              </a:rPr>
              <a:t>Server or Host</a:t>
            </a:r>
          </a:p>
          <a:p>
            <a:pPr lvl="1"/>
            <a:r>
              <a:rPr lang="en-US" dirty="0"/>
              <a:t>Resolves to the IP and port to connect to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41155" y="2751909"/>
            <a:ext cx="5181600" cy="2966747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Resource</a:t>
            </a:r>
          </a:p>
          <a:p>
            <a:pPr lvl="1"/>
            <a:r>
              <a:rPr lang="en-US" dirty="0"/>
              <a:t>The location of the data or object of interest on the server</a:t>
            </a:r>
          </a:p>
          <a:p>
            <a:r>
              <a:rPr lang="en-US" b="1" dirty="0">
                <a:solidFill>
                  <a:schemeClr val="accent6"/>
                </a:solidFill>
              </a:rPr>
              <a:t>Parameters</a:t>
            </a:r>
          </a:p>
          <a:p>
            <a:pPr lvl="1"/>
            <a:r>
              <a:rPr lang="en-US" dirty="0"/>
              <a:t>Details to scope, filter, or clarify a request.  Often optional.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URI: What are you Requesting?</a:t>
            </a:r>
          </a:p>
        </p:txBody>
      </p:sp>
      <p:sp>
        <p:nvSpPr>
          <p:cNvPr id="6" name="Rectangle 5"/>
          <p:cNvSpPr/>
          <p:nvPr/>
        </p:nvSpPr>
        <p:spPr>
          <a:xfrm>
            <a:off x="583690" y="1569502"/>
            <a:ext cx="11127316" cy="48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33" b="1" dirty="0"/>
              <a:t>http://</a:t>
            </a:r>
            <a:r>
              <a:rPr lang="en-US" sz="2533" b="1" dirty="0" err="1">
                <a:solidFill>
                  <a:schemeClr val="accent1"/>
                </a:solidFill>
              </a:rPr>
              <a:t>maps.googleapis.com</a:t>
            </a:r>
            <a:r>
              <a:rPr lang="en-US" sz="2533" b="1" dirty="0">
                <a:solidFill>
                  <a:schemeClr val="accent2"/>
                </a:solidFill>
              </a:rPr>
              <a:t>/maps/</a:t>
            </a:r>
            <a:r>
              <a:rPr lang="en-US" sz="2533" b="1" dirty="0" err="1">
                <a:solidFill>
                  <a:schemeClr val="accent2"/>
                </a:solidFill>
              </a:rPr>
              <a:t>api</a:t>
            </a:r>
            <a:r>
              <a:rPr lang="en-US" sz="2533" b="1" dirty="0">
                <a:solidFill>
                  <a:schemeClr val="accent2"/>
                </a:solidFill>
              </a:rPr>
              <a:t>/geocode/</a:t>
            </a:r>
            <a:r>
              <a:rPr lang="en-US" sz="2533" b="1" dirty="0" err="1">
                <a:solidFill>
                  <a:schemeClr val="accent2"/>
                </a:solidFill>
              </a:rPr>
              <a:t>json</a:t>
            </a:r>
            <a:r>
              <a:rPr lang="en-US" sz="2533" b="1" dirty="0" err="1">
                <a:solidFill>
                  <a:schemeClr val="accent6"/>
                </a:solidFill>
              </a:rPr>
              <a:t>?address</a:t>
            </a:r>
            <a:r>
              <a:rPr lang="en-US" sz="2533" b="1" dirty="0">
                <a:solidFill>
                  <a:schemeClr val="accent6"/>
                </a:solidFill>
              </a:rPr>
              <a:t>=</a:t>
            </a:r>
            <a:r>
              <a:rPr lang="en-US" sz="2533" b="1" dirty="0" err="1">
                <a:solidFill>
                  <a:schemeClr val="accent6"/>
                </a:solidFill>
              </a:rPr>
              <a:t>sanjose</a:t>
            </a:r>
            <a:endParaRPr lang="en-US" sz="2533" b="1" dirty="0">
              <a:solidFill>
                <a:schemeClr val="accent6"/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 rot="16200000">
            <a:off x="3065418" y="496685"/>
            <a:ext cx="287383" cy="3248297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Left Brace 7"/>
          <p:cNvSpPr/>
          <p:nvPr/>
        </p:nvSpPr>
        <p:spPr>
          <a:xfrm rot="16200000">
            <a:off x="6544494" y="317310"/>
            <a:ext cx="287383" cy="3622767"/>
          </a:xfrm>
          <a:prstGeom prst="lef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Left Brace 8"/>
          <p:cNvSpPr/>
          <p:nvPr/>
        </p:nvSpPr>
        <p:spPr>
          <a:xfrm rot="16200000">
            <a:off x="9716588" y="811522"/>
            <a:ext cx="287384" cy="2634343"/>
          </a:xfrm>
          <a:prstGeom prst="lef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2276320" y="2284861"/>
            <a:ext cx="22044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Server or Host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02127" y="2288728"/>
            <a:ext cx="1502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Resource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73234" y="2292778"/>
            <a:ext cx="1778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Parameters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86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Contained in the body </a:t>
            </a:r>
          </a:p>
          <a:p>
            <a:r>
              <a:rPr lang="en-US" dirty="0"/>
              <a:t>POST, PUT, PATCH requests typically include data</a:t>
            </a:r>
          </a:p>
          <a:p>
            <a:r>
              <a:rPr lang="en-US" dirty="0"/>
              <a:t>GET responses will include data</a:t>
            </a:r>
          </a:p>
          <a:p>
            <a:r>
              <a:rPr lang="en-US" dirty="0"/>
              <a:t>Format typically JSON or XML</a:t>
            </a:r>
          </a:p>
          <a:p>
            <a:pPr lvl="1"/>
            <a:r>
              <a:rPr lang="en-US" dirty="0"/>
              <a:t>Check “Content-Type” header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rPr>
              <a:t>    'title': 'Hamlet', 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rPr>
              <a:t>    'author': 'Shakespeare' 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Sending and Receiving</a:t>
            </a:r>
          </a:p>
        </p:txBody>
      </p:sp>
    </p:spTree>
    <p:extLst>
      <p:ext uri="{BB962C8B-B14F-4D97-AF65-F5344CB8AC3E}">
        <p14:creationId xmlns:p14="http://schemas.microsoft.com/office/powerpoint/2010/main" val="16620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564947"/>
              </p:ext>
            </p:extLst>
          </p:nvPr>
        </p:nvGraphicFramePr>
        <p:xfrm>
          <a:off x="632884" y="1797051"/>
          <a:ext cx="11039475" cy="3342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7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1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30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bg2"/>
                          </a:solidFill>
                        </a:rPr>
                        <a:t>HTTP 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bg2"/>
                          </a:solidFill>
                        </a:rPr>
                        <a:t>Typical</a:t>
                      </a:r>
                      <a:r>
                        <a:rPr lang="en-US" sz="1500" baseline="0" dirty="0">
                          <a:solidFill>
                            <a:schemeClr val="bg2"/>
                          </a:solidFill>
                        </a:rPr>
                        <a:t> Purpose (CRUD)</a:t>
                      </a:r>
                      <a:endParaRPr lang="en-US" sz="15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bg2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POST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Create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Used to create a new object, or resource. </a:t>
                      </a:r>
                    </a:p>
                    <a:p>
                      <a:r>
                        <a:rPr lang="en-US" sz="1500" dirty="0"/>
                        <a:t>Example: Add new book to library</a:t>
                      </a:r>
                      <a:endParaRPr lang="en-US" sz="15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GET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Read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Retrieve resource</a:t>
                      </a:r>
                      <a:r>
                        <a:rPr lang="en-US" sz="1500" baseline="0" dirty="0"/>
                        <a:t> details from the system. </a:t>
                      </a:r>
                    </a:p>
                    <a:p>
                      <a:r>
                        <a:rPr lang="en-US" sz="1500" baseline="0" dirty="0"/>
                        <a:t>Example: Get list of books from the library</a:t>
                      </a:r>
                      <a:endParaRPr lang="en-US" sz="15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PUT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Update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Typically used to replace or update a resource.</a:t>
                      </a:r>
                      <a:r>
                        <a:rPr lang="en-US" sz="1500" baseline="0" dirty="0"/>
                        <a:t>  Can be used to modify or create. </a:t>
                      </a:r>
                    </a:p>
                    <a:p>
                      <a:r>
                        <a:rPr lang="en-US" sz="1500" baseline="0" dirty="0"/>
                        <a:t>Example: Update the borrower details for a book</a:t>
                      </a:r>
                      <a:endParaRPr lang="en-US" sz="15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PATCH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Update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Used to modify some details about a resource. </a:t>
                      </a:r>
                    </a:p>
                    <a:p>
                      <a:r>
                        <a:rPr lang="en-US" sz="1500" dirty="0"/>
                        <a:t>Example:</a:t>
                      </a:r>
                      <a:r>
                        <a:rPr lang="en-US" sz="1500" baseline="0" dirty="0"/>
                        <a:t> Change the author of a book</a:t>
                      </a:r>
                      <a:endParaRPr lang="en-US" sz="15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DELETE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Delete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Remove a resource from the system. </a:t>
                      </a:r>
                    </a:p>
                    <a:p>
                      <a:r>
                        <a:rPr lang="en-US" sz="1500" dirty="0"/>
                        <a:t>Example: Delete a book from the library. </a:t>
                      </a:r>
                      <a:endParaRPr lang="en-US" sz="15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Methods: What to do?</a:t>
            </a:r>
          </a:p>
        </p:txBody>
      </p:sp>
    </p:spTree>
    <p:extLst>
      <p:ext uri="{BB962C8B-B14F-4D97-AF65-F5344CB8AC3E}">
        <p14:creationId xmlns:p14="http://schemas.microsoft.com/office/powerpoint/2010/main" val="177191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isco Corporate Template 2018 - DevNet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2018 - DevNet" id="{EC8FF9A2-13EC-5642-BA01-C30BBBA70B57}" vid="{3076C56B-7129-8940-870D-D31F56EB39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Cisco Corporate Template 2018 - DevNet</Template>
  <TotalTime>14800</TotalTime>
  <Words>908</Words>
  <Application>Microsoft Office PowerPoint</Application>
  <PresentationFormat>Widescreen</PresentationFormat>
  <Paragraphs>181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Ciscolight</vt:lpstr>
      <vt:lpstr>CiscoSans ExtraLight</vt:lpstr>
      <vt:lpstr>CiscoSansTT</vt:lpstr>
      <vt:lpstr>CiscoSansTT ExtraLight</vt:lpstr>
      <vt:lpstr>CiscoSansTT Heavy</vt:lpstr>
      <vt:lpstr>Courier New</vt:lpstr>
      <vt:lpstr>Menlo</vt:lpstr>
      <vt:lpstr>Cisco Corporate Template 2018 - DevNet</vt:lpstr>
      <vt:lpstr>REST APIs: HTTP for More than Web Browsing</vt:lpstr>
      <vt:lpstr>Lab 1: What Are Rest APIs? An Overview</vt:lpstr>
      <vt:lpstr>REST Web service</vt:lpstr>
      <vt:lpstr>Requests and Response, the REST API Flow</vt:lpstr>
      <vt:lpstr>Requests and Response, the REST API Flow</vt:lpstr>
      <vt:lpstr>Requests and Response, the REST API Flow</vt:lpstr>
      <vt:lpstr>The URI: What are you Requesting?</vt:lpstr>
      <vt:lpstr>Data: Sending and Receiving</vt:lpstr>
      <vt:lpstr>HTTP Methods: What to do?</vt:lpstr>
      <vt:lpstr>Response Status Codes: Did it work? </vt:lpstr>
      <vt:lpstr>Headers:  What additional details and metadata can I use?</vt:lpstr>
      <vt:lpstr>Review:  Request/Response</vt:lpstr>
      <vt:lpstr>The Deck of Cards API</vt:lpstr>
      <vt:lpstr>HTTP Authentication and Security</vt:lpstr>
      <vt:lpstr>KAHOOT</vt:lpstr>
      <vt:lpstr>Many Options for Working with REST APIs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Hank Preston</dc:creator>
  <cp:lastModifiedBy>David Fernandez (davidfe)</cp:lastModifiedBy>
  <cp:revision>69</cp:revision>
  <dcterms:created xsi:type="dcterms:W3CDTF">2018-03-16T17:20:19Z</dcterms:created>
  <dcterms:modified xsi:type="dcterms:W3CDTF">2020-09-15T19:46:16Z</dcterms:modified>
</cp:coreProperties>
</file>